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688" r:id="rId3"/>
    <p:sldMasterId id="2147483691" r:id="rId4"/>
    <p:sldMasterId id="2147483694" r:id="rId5"/>
    <p:sldMasterId id="2147483697" r:id="rId6"/>
  </p:sldMasterIdLst>
  <p:notesMasterIdLst>
    <p:notesMasterId r:id="rId23"/>
  </p:notesMasterIdLst>
  <p:sldIdLst>
    <p:sldId id="270" r:id="rId7"/>
    <p:sldId id="269" r:id="rId8"/>
    <p:sldId id="262" r:id="rId9"/>
    <p:sldId id="257" r:id="rId10"/>
    <p:sldId id="258" r:id="rId11"/>
    <p:sldId id="256" r:id="rId12"/>
    <p:sldId id="259" r:id="rId13"/>
    <p:sldId id="266" r:id="rId14"/>
    <p:sldId id="264" r:id="rId15"/>
    <p:sldId id="265" r:id="rId16"/>
    <p:sldId id="260" r:id="rId17"/>
    <p:sldId id="263" r:id="rId18"/>
    <p:sldId id="261" r:id="rId19"/>
    <p:sldId id="267" r:id="rId20"/>
    <p:sldId id="271" r:id="rId21"/>
    <p:sldId id="272" r:id="rId2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0047"/>
    <a:srgbClr val="D1B270"/>
    <a:srgbClr val="1766FF"/>
    <a:srgbClr val="C6C400"/>
    <a:srgbClr val="E87000"/>
    <a:srgbClr val="E3220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712" autoAdjust="0"/>
  </p:normalViewPr>
  <p:slideViewPr>
    <p:cSldViewPr snapToGrid="0">
      <p:cViewPr varScale="1">
        <p:scale>
          <a:sx n="77" d="100"/>
          <a:sy n="77" d="100"/>
        </p:scale>
        <p:origin x="102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5-07-01T10:17:17.3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1488 14883 0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75162-5503-4BCE-AE6B-1C02AF0C1003}" type="datetimeFigureOut">
              <a:rPr lang="nb-NO" smtClean="0"/>
              <a:t>18.08.2015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41861-2E2A-4319-B79E-CF00901AEC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284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1861-2E2A-4319-B79E-CF00901AEC7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3242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1861-2E2A-4319-B79E-CF00901AEC7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109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1861-2E2A-4319-B79E-CF00901AEC7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071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1861-2E2A-4319-B79E-CF00901AEC7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3806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1861-2E2A-4319-B79E-CF00901AEC7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95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1861-2E2A-4319-B79E-CF00901AEC7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160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1861-2E2A-4319-B79E-CF00901AEC7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1693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1861-2E2A-4319-B79E-CF00901AEC7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2539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1861-2E2A-4319-B79E-CF00901AEC7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741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1861-2E2A-4319-B79E-CF00901AEC7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814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14674" y="990839"/>
            <a:ext cx="10057563" cy="1325563"/>
          </a:xfrm>
          <a:prstGeom prst="rect">
            <a:avLst/>
          </a:prstGeom>
        </p:spPr>
        <p:txBody>
          <a:bodyPr/>
          <a:lstStyle>
            <a:lvl1pPr>
              <a:defRPr lang="nb-NO" b="1" dirty="0">
                <a:latin typeface="+mj-lt"/>
              </a:defRPr>
            </a:lvl1pPr>
          </a:lstStyle>
          <a:p>
            <a:r>
              <a:rPr lang="nb-NO" dirty="0" smtClean="0"/>
              <a:t>ARIAL – 40 Fet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314674" y="2349333"/>
            <a:ext cx="10039126" cy="3856627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ARIAL 24 – Fontstørrelse kan variere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638D-521B-460A-AC0E-E52E81C9C348}" type="datetime1">
              <a:rPr lang="nb-NO" smtClean="0"/>
              <a:t>18.08.2015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711325" y="14770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335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359877" y="1122363"/>
            <a:ext cx="9308123" cy="2387600"/>
          </a:xfrm>
          <a:prstGeom prst="rect">
            <a:avLst/>
          </a:prstGeom>
        </p:spPr>
        <p:txBody>
          <a:bodyPr anchor="b"/>
          <a:lstStyle>
            <a:lvl1pPr algn="ctr">
              <a:defRPr lang="nb-NO" b="1" dirty="0">
                <a:latin typeface="+mj-lt"/>
              </a:defRPr>
            </a:lvl1pPr>
          </a:lstStyle>
          <a:p>
            <a:r>
              <a:rPr lang="nb-NO" dirty="0" smtClean="0"/>
              <a:t>ARIAL 40 FET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59877" y="3602038"/>
            <a:ext cx="930812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ARIAL 24 – fontstørrelse kan variere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B0C0D-0CAA-466D-902D-BEA837214CD7}" type="datetime1">
              <a:rPr lang="nb-NO" smtClean="0"/>
              <a:t>18.08.2015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98625" y="11611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157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14674" y="990839"/>
            <a:ext cx="10057563" cy="1325563"/>
          </a:xfrm>
          <a:prstGeom prst="rect">
            <a:avLst/>
          </a:prstGeom>
        </p:spPr>
        <p:txBody>
          <a:bodyPr/>
          <a:lstStyle>
            <a:lvl1pPr>
              <a:defRPr lang="nb-NO" b="1" dirty="0">
                <a:latin typeface="+mj-lt"/>
              </a:defRPr>
            </a:lvl1pPr>
          </a:lstStyle>
          <a:p>
            <a:r>
              <a:rPr lang="nb-NO" dirty="0" smtClean="0"/>
              <a:t>ARIAL – 40 Fet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314674" y="2349333"/>
            <a:ext cx="10039126" cy="3856627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ARIAL 24 – Fontstørrelse kan variere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99D9-AC50-4414-83EB-558D10B80F02}" type="datetime1">
              <a:rPr lang="nb-NO" smtClean="0"/>
              <a:t>18.08.2015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711325" y="14770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7277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359877" y="1122363"/>
            <a:ext cx="9308123" cy="2387600"/>
          </a:xfrm>
          <a:prstGeom prst="rect">
            <a:avLst/>
          </a:prstGeom>
        </p:spPr>
        <p:txBody>
          <a:bodyPr anchor="b"/>
          <a:lstStyle>
            <a:lvl1pPr algn="ctr">
              <a:defRPr lang="nb-NO" b="1" dirty="0">
                <a:latin typeface="+mj-lt"/>
              </a:defRPr>
            </a:lvl1pPr>
          </a:lstStyle>
          <a:p>
            <a:r>
              <a:rPr lang="nb-NO" dirty="0" smtClean="0"/>
              <a:t>ARIAL 40 FET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59877" y="3602038"/>
            <a:ext cx="930812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ARIAL 24 – fontstørrelse kan variere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1201F-2F5D-4DC7-85BC-BFC110C98A64}" type="datetime1">
              <a:rPr lang="nb-NO" smtClean="0"/>
              <a:t>18.08.2015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98625" y="11611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484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359877" y="1122363"/>
            <a:ext cx="9308123" cy="2387600"/>
          </a:xfrm>
          <a:prstGeom prst="rect">
            <a:avLst/>
          </a:prstGeom>
        </p:spPr>
        <p:txBody>
          <a:bodyPr anchor="b"/>
          <a:lstStyle>
            <a:lvl1pPr algn="ctr">
              <a:defRPr lang="nb-NO" b="1" dirty="0">
                <a:latin typeface="+mj-lt"/>
              </a:defRPr>
            </a:lvl1pPr>
          </a:lstStyle>
          <a:p>
            <a:r>
              <a:rPr lang="nb-NO" dirty="0" smtClean="0"/>
              <a:t>ARIAL 40 FET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59877" y="3602038"/>
            <a:ext cx="930812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ARIAL 24 – fontstørrelse kan variere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44EA-23BC-47EB-AAEB-AAA21F37832C}" type="datetime1">
              <a:rPr lang="nb-NO" smtClean="0"/>
              <a:t>18.08.2015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98625" y="11611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592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14674" y="990839"/>
            <a:ext cx="10057563" cy="1325563"/>
          </a:xfrm>
          <a:prstGeom prst="rect">
            <a:avLst/>
          </a:prstGeom>
        </p:spPr>
        <p:txBody>
          <a:bodyPr/>
          <a:lstStyle>
            <a:lvl1pPr>
              <a:defRPr lang="nb-NO" b="1" dirty="0">
                <a:latin typeface="+mj-lt"/>
              </a:defRPr>
            </a:lvl1pPr>
          </a:lstStyle>
          <a:p>
            <a:r>
              <a:rPr lang="nb-NO" dirty="0" smtClean="0"/>
              <a:t>ARIAL – 40 Fet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314674" y="2349333"/>
            <a:ext cx="10039126" cy="3856627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ARIAL 24 – Fontstørrelse kan variere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F774-5999-45B1-B98D-CB5DA5D254DB}" type="datetime1">
              <a:rPr lang="nb-NO" smtClean="0"/>
              <a:t>18.08.2015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711325" y="14770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582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359877" y="1122363"/>
            <a:ext cx="9308123" cy="2387600"/>
          </a:xfrm>
          <a:prstGeom prst="rect">
            <a:avLst/>
          </a:prstGeom>
        </p:spPr>
        <p:txBody>
          <a:bodyPr anchor="b"/>
          <a:lstStyle>
            <a:lvl1pPr algn="ctr">
              <a:defRPr lang="nb-NO" b="1" dirty="0">
                <a:latin typeface="+mj-lt"/>
              </a:defRPr>
            </a:lvl1pPr>
          </a:lstStyle>
          <a:p>
            <a:r>
              <a:rPr lang="nb-NO" dirty="0" smtClean="0"/>
              <a:t>ARIAL 40 FET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59877" y="3602038"/>
            <a:ext cx="930812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ARIAL 24 – fontstørrelse kan variere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25654-C8FA-4284-A0F7-1C75810B57C4}" type="datetime1">
              <a:rPr lang="nb-NO" smtClean="0"/>
              <a:t>18.08.2015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98625" y="11611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694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14674" y="990839"/>
            <a:ext cx="10057563" cy="1325563"/>
          </a:xfrm>
          <a:prstGeom prst="rect">
            <a:avLst/>
          </a:prstGeom>
        </p:spPr>
        <p:txBody>
          <a:bodyPr/>
          <a:lstStyle>
            <a:lvl1pPr>
              <a:defRPr lang="nb-NO" b="1" dirty="0">
                <a:latin typeface="+mj-lt"/>
              </a:defRPr>
            </a:lvl1pPr>
          </a:lstStyle>
          <a:p>
            <a:r>
              <a:rPr lang="nb-NO" dirty="0" smtClean="0"/>
              <a:t>ARIAL – 40 Fet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314674" y="2349333"/>
            <a:ext cx="10039126" cy="3856627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ARIAL 24 – Fontstørrelse kan variere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CD63B-104C-437F-9824-05EAAB1584EF}" type="datetime1">
              <a:rPr lang="nb-NO" smtClean="0"/>
              <a:t>18.08.2015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711325" y="14770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056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359877" y="1122363"/>
            <a:ext cx="9308123" cy="2387600"/>
          </a:xfrm>
          <a:prstGeom prst="rect">
            <a:avLst/>
          </a:prstGeom>
        </p:spPr>
        <p:txBody>
          <a:bodyPr anchor="b"/>
          <a:lstStyle>
            <a:lvl1pPr algn="ctr">
              <a:defRPr lang="nb-NO" b="1" dirty="0">
                <a:latin typeface="+mj-lt"/>
              </a:defRPr>
            </a:lvl1pPr>
          </a:lstStyle>
          <a:p>
            <a:r>
              <a:rPr lang="nb-NO" dirty="0" smtClean="0"/>
              <a:t>ARIAL 40 FET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59877" y="3602038"/>
            <a:ext cx="930812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ARIAL 24 – fontstørrelse kan variere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1C6D8-D4C6-4C5D-A755-C406DB29001C}" type="datetime1">
              <a:rPr lang="nb-NO" smtClean="0"/>
              <a:t>18.08.2015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98625" y="11611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3678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14674" y="990839"/>
            <a:ext cx="10057563" cy="1325563"/>
          </a:xfrm>
          <a:prstGeom prst="rect">
            <a:avLst/>
          </a:prstGeom>
        </p:spPr>
        <p:txBody>
          <a:bodyPr/>
          <a:lstStyle>
            <a:lvl1pPr>
              <a:defRPr lang="nb-NO" b="1" dirty="0">
                <a:latin typeface="+mj-lt"/>
              </a:defRPr>
            </a:lvl1pPr>
          </a:lstStyle>
          <a:p>
            <a:r>
              <a:rPr lang="nb-NO" dirty="0" smtClean="0"/>
              <a:t>ARIAL – 40 Fet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314674" y="2349333"/>
            <a:ext cx="10039126" cy="3856627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ARIAL 24 – Fontstørrelse kan variere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B7BE-45A6-4D2B-A6E8-A79EE3877122}" type="datetime1">
              <a:rPr lang="nb-NO" smtClean="0"/>
              <a:t>18.08.2015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711325" y="14770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02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359877" y="1122363"/>
            <a:ext cx="9308123" cy="2387600"/>
          </a:xfrm>
          <a:prstGeom prst="rect">
            <a:avLst/>
          </a:prstGeom>
        </p:spPr>
        <p:txBody>
          <a:bodyPr anchor="b"/>
          <a:lstStyle>
            <a:lvl1pPr algn="ctr">
              <a:defRPr lang="nb-NO" b="1" dirty="0">
                <a:latin typeface="+mj-lt"/>
              </a:defRPr>
            </a:lvl1pPr>
          </a:lstStyle>
          <a:p>
            <a:r>
              <a:rPr lang="nb-NO" dirty="0" smtClean="0"/>
              <a:t>ARIAL 40 FET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359877" y="3602038"/>
            <a:ext cx="930812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ARIAL 24 – fontstørrelse kan variere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2070-22BD-4A31-B154-0E19176146AE}" type="datetime1">
              <a:rPr lang="nb-NO" smtClean="0"/>
              <a:t>18.08.2015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98625" y="11611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4232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314674" y="990839"/>
            <a:ext cx="10057563" cy="1325563"/>
          </a:xfrm>
          <a:prstGeom prst="rect">
            <a:avLst/>
          </a:prstGeom>
        </p:spPr>
        <p:txBody>
          <a:bodyPr/>
          <a:lstStyle>
            <a:lvl1pPr>
              <a:defRPr lang="nb-NO" b="1" dirty="0">
                <a:latin typeface="+mj-lt"/>
              </a:defRPr>
            </a:lvl1pPr>
          </a:lstStyle>
          <a:p>
            <a:r>
              <a:rPr lang="nb-NO" dirty="0" smtClean="0"/>
              <a:t>ARIAL – 40 Fet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314674" y="2349333"/>
            <a:ext cx="10039126" cy="3856627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 smtClean="0"/>
              <a:t>ARIAL 24 – Fontstørrelse kan variere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E578F-BE00-4393-9372-E75968303785}" type="datetime1">
              <a:rPr lang="nb-NO" smtClean="0"/>
              <a:t>18.08.2015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C6EA77-D12C-46BB-B07A-8BBC5E69F34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711325" y="147704"/>
            <a:ext cx="5268913" cy="36331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nb-NO" sz="1800" b="1" kern="120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VIGNETTEKST – ARIAL 18 FET</a:t>
            </a:r>
          </a:p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883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05784" y="6356350"/>
            <a:ext cx="247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56A4A-CB49-4B5E-8030-236EF24C1CD3}" type="datetime1">
              <a:rPr lang="nb-NO" smtClean="0"/>
              <a:t>18.08.2015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4290025" y="485021"/>
            <a:ext cx="891327" cy="141946"/>
          </a:xfrm>
          <a:prstGeom prst="rect">
            <a:avLst/>
          </a:prstGeom>
          <a:solidFill>
            <a:srgbClr val="C6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>
            <a:off x="3442408" y="485021"/>
            <a:ext cx="891327" cy="141946"/>
          </a:xfrm>
          <a:prstGeom prst="rect">
            <a:avLst/>
          </a:prstGeom>
          <a:solidFill>
            <a:srgbClr val="E32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>
            <a:off x="5181352" y="485021"/>
            <a:ext cx="891327" cy="326430"/>
          </a:xfrm>
          <a:prstGeom prst="rect">
            <a:avLst/>
          </a:prstGeom>
          <a:solidFill>
            <a:srgbClr val="9D0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 userDrawn="1"/>
        </p:nvSpPr>
        <p:spPr>
          <a:xfrm>
            <a:off x="6072864" y="485021"/>
            <a:ext cx="891327" cy="141946"/>
          </a:xfrm>
          <a:prstGeom prst="rect">
            <a:avLst/>
          </a:prstGeom>
          <a:solidFill>
            <a:srgbClr val="D1B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ktangel 13"/>
          <p:cNvSpPr/>
          <p:nvPr userDrawn="1"/>
        </p:nvSpPr>
        <p:spPr>
          <a:xfrm>
            <a:off x="1692892" y="487221"/>
            <a:ext cx="891327" cy="141946"/>
          </a:xfrm>
          <a:prstGeom prst="rect">
            <a:avLst/>
          </a:prstGeom>
          <a:solidFill>
            <a:srgbClr val="E8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 userDrawn="1"/>
        </p:nvSpPr>
        <p:spPr>
          <a:xfrm>
            <a:off x="2587548" y="487221"/>
            <a:ext cx="891327" cy="141946"/>
          </a:xfrm>
          <a:prstGeom prst="rect">
            <a:avLst/>
          </a:prstGeom>
          <a:solidFill>
            <a:srgbClr val="17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5"/>
          <p:cNvSpPr/>
          <p:nvPr userDrawn="1"/>
        </p:nvSpPr>
        <p:spPr>
          <a:xfrm>
            <a:off x="1314674" y="109958"/>
            <a:ext cx="387954" cy="518315"/>
          </a:xfrm>
          <a:prstGeom prst="rect">
            <a:avLst/>
          </a:prstGeom>
          <a:solidFill>
            <a:srgbClr val="9D0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2" name="Bilde 2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1" t="11001" r="12161" b="3293"/>
          <a:stretch/>
        </p:blipFill>
        <p:spPr>
          <a:xfrm>
            <a:off x="-21265" y="-9331"/>
            <a:ext cx="1127052" cy="3736841"/>
          </a:xfrm>
          <a:prstGeom prst="rect">
            <a:avLst/>
          </a:prstGeom>
          <a:solidFill>
            <a:srgbClr val="9D0047"/>
          </a:solidFill>
        </p:spPr>
      </p:pic>
      <p:pic>
        <p:nvPicPr>
          <p:cNvPr id="23" name="Bilde 2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9" t="3411" r="11701" b="3293"/>
          <a:stretch/>
        </p:blipFill>
        <p:spPr>
          <a:xfrm>
            <a:off x="-2828" y="2792836"/>
            <a:ext cx="1108613" cy="40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05784" y="6356350"/>
            <a:ext cx="247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B1965-0B91-455F-836E-AD5FF86038FB}" type="datetime1">
              <a:rPr lang="nb-NO" smtClean="0"/>
              <a:t>18.08.2015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9" t="3411" r="11400" b="3256"/>
          <a:stretch/>
        </p:blipFill>
        <p:spPr>
          <a:xfrm>
            <a:off x="-2827" y="-38529"/>
            <a:ext cx="1107727" cy="4032343"/>
          </a:xfrm>
          <a:prstGeom prst="rect">
            <a:avLst/>
          </a:prstGeom>
          <a:solidFill>
            <a:srgbClr val="E87000"/>
          </a:solidFill>
        </p:spPr>
      </p:pic>
      <p:pic>
        <p:nvPicPr>
          <p:cNvPr id="18" name="Bilde 1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9" t="8825" r="11481" b="3256"/>
          <a:stretch/>
        </p:blipFill>
        <p:spPr>
          <a:xfrm>
            <a:off x="0" y="3062177"/>
            <a:ext cx="1105211" cy="3798426"/>
          </a:xfrm>
          <a:prstGeom prst="rect">
            <a:avLst/>
          </a:prstGeom>
        </p:spPr>
      </p:pic>
      <p:sp>
        <p:nvSpPr>
          <p:cNvPr id="19" name="Rektangel 18"/>
          <p:cNvSpPr/>
          <p:nvPr userDrawn="1"/>
        </p:nvSpPr>
        <p:spPr>
          <a:xfrm>
            <a:off x="4290025" y="485021"/>
            <a:ext cx="891327" cy="141946"/>
          </a:xfrm>
          <a:prstGeom prst="rect">
            <a:avLst/>
          </a:prstGeom>
          <a:solidFill>
            <a:srgbClr val="E32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/>
          <p:cNvSpPr/>
          <p:nvPr userDrawn="1"/>
        </p:nvSpPr>
        <p:spPr>
          <a:xfrm>
            <a:off x="3442408" y="485021"/>
            <a:ext cx="891327" cy="141946"/>
          </a:xfrm>
          <a:prstGeom prst="rect">
            <a:avLst/>
          </a:prstGeom>
          <a:solidFill>
            <a:srgbClr val="C6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/>
          <p:cNvSpPr/>
          <p:nvPr userDrawn="1"/>
        </p:nvSpPr>
        <p:spPr>
          <a:xfrm>
            <a:off x="5181352" y="485021"/>
            <a:ext cx="891327" cy="326430"/>
          </a:xfrm>
          <a:prstGeom prst="rect">
            <a:avLst/>
          </a:prstGeom>
          <a:solidFill>
            <a:srgbClr val="E8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/>
          <p:cNvSpPr/>
          <p:nvPr userDrawn="1"/>
        </p:nvSpPr>
        <p:spPr>
          <a:xfrm>
            <a:off x="6072864" y="485021"/>
            <a:ext cx="891327" cy="141946"/>
          </a:xfrm>
          <a:prstGeom prst="rect">
            <a:avLst/>
          </a:prstGeom>
          <a:solidFill>
            <a:srgbClr val="9D0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/>
          <p:cNvSpPr/>
          <p:nvPr userDrawn="1"/>
        </p:nvSpPr>
        <p:spPr>
          <a:xfrm>
            <a:off x="1692892" y="487221"/>
            <a:ext cx="891327" cy="141946"/>
          </a:xfrm>
          <a:prstGeom prst="rect">
            <a:avLst/>
          </a:prstGeom>
          <a:solidFill>
            <a:srgbClr val="D1B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/>
          <p:cNvSpPr/>
          <p:nvPr userDrawn="1"/>
        </p:nvSpPr>
        <p:spPr>
          <a:xfrm>
            <a:off x="2587548" y="487221"/>
            <a:ext cx="891327" cy="141946"/>
          </a:xfrm>
          <a:prstGeom prst="rect">
            <a:avLst/>
          </a:prstGeom>
          <a:solidFill>
            <a:srgbClr val="17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/>
          <p:cNvSpPr/>
          <p:nvPr userDrawn="1"/>
        </p:nvSpPr>
        <p:spPr>
          <a:xfrm>
            <a:off x="1314674" y="109958"/>
            <a:ext cx="387954" cy="518315"/>
          </a:xfrm>
          <a:prstGeom prst="rect">
            <a:avLst/>
          </a:prstGeom>
          <a:solidFill>
            <a:srgbClr val="E8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55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05784" y="6356350"/>
            <a:ext cx="247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13D1B-BFCE-4654-906A-D1D92ADBFF0E}" type="datetime1">
              <a:rPr lang="nb-NO" smtClean="0"/>
              <a:t>18.08.2015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8" t="3780" r="11965" b="3138"/>
          <a:stretch/>
        </p:blipFill>
        <p:spPr>
          <a:xfrm>
            <a:off x="0" y="2721950"/>
            <a:ext cx="1095153" cy="4136065"/>
          </a:xfrm>
          <a:prstGeom prst="rect">
            <a:avLst/>
          </a:prstGeom>
        </p:spPr>
      </p:pic>
      <p:pic>
        <p:nvPicPr>
          <p:cNvPr id="22" name="Bilde 2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9" t="3780" r="12299" b="24993"/>
          <a:stretch/>
        </p:blipFill>
        <p:spPr>
          <a:xfrm>
            <a:off x="3538" y="3547"/>
            <a:ext cx="1091616" cy="3164957"/>
          </a:xfrm>
          <a:prstGeom prst="rect">
            <a:avLst/>
          </a:prstGeom>
        </p:spPr>
      </p:pic>
      <p:sp>
        <p:nvSpPr>
          <p:cNvPr id="17" name="Rektangel 16"/>
          <p:cNvSpPr/>
          <p:nvPr userDrawn="1"/>
        </p:nvSpPr>
        <p:spPr>
          <a:xfrm>
            <a:off x="4290025" y="485021"/>
            <a:ext cx="891327" cy="141946"/>
          </a:xfrm>
          <a:prstGeom prst="rect">
            <a:avLst/>
          </a:prstGeom>
          <a:solidFill>
            <a:srgbClr val="D1B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/>
          <p:cNvSpPr/>
          <p:nvPr userDrawn="1"/>
        </p:nvSpPr>
        <p:spPr>
          <a:xfrm>
            <a:off x="3442408" y="485021"/>
            <a:ext cx="891327" cy="141946"/>
          </a:xfrm>
          <a:prstGeom prst="rect">
            <a:avLst/>
          </a:prstGeom>
          <a:solidFill>
            <a:srgbClr val="C6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/>
          <p:cNvSpPr/>
          <p:nvPr userDrawn="1"/>
        </p:nvSpPr>
        <p:spPr>
          <a:xfrm>
            <a:off x="5181352" y="485021"/>
            <a:ext cx="891327" cy="326430"/>
          </a:xfrm>
          <a:prstGeom prst="rect">
            <a:avLst/>
          </a:prstGeom>
          <a:solidFill>
            <a:srgbClr val="E32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/>
          <p:cNvSpPr/>
          <p:nvPr userDrawn="1"/>
        </p:nvSpPr>
        <p:spPr>
          <a:xfrm>
            <a:off x="6072864" y="485021"/>
            <a:ext cx="891327" cy="141946"/>
          </a:xfrm>
          <a:prstGeom prst="rect">
            <a:avLst/>
          </a:prstGeom>
          <a:solidFill>
            <a:srgbClr val="9D0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/>
          <p:cNvSpPr/>
          <p:nvPr userDrawn="1"/>
        </p:nvSpPr>
        <p:spPr>
          <a:xfrm>
            <a:off x="1692892" y="487221"/>
            <a:ext cx="891327" cy="141946"/>
          </a:xfrm>
          <a:prstGeom prst="rect">
            <a:avLst/>
          </a:prstGeom>
          <a:solidFill>
            <a:srgbClr val="E8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/>
          <p:cNvSpPr/>
          <p:nvPr userDrawn="1"/>
        </p:nvSpPr>
        <p:spPr>
          <a:xfrm>
            <a:off x="2587548" y="487221"/>
            <a:ext cx="891327" cy="141946"/>
          </a:xfrm>
          <a:prstGeom prst="rect">
            <a:avLst/>
          </a:prstGeom>
          <a:solidFill>
            <a:srgbClr val="17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/>
          <p:cNvSpPr/>
          <p:nvPr userDrawn="1"/>
        </p:nvSpPr>
        <p:spPr>
          <a:xfrm>
            <a:off x="1314674" y="109958"/>
            <a:ext cx="387954" cy="518315"/>
          </a:xfrm>
          <a:prstGeom prst="rect">
            <a:avLst/>
          </a:prstGeom>
          <a:solidFill>
            <a:srgbClr val="E32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293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05784" y="6356350"/>
            <a:ext cx="247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E99E-1A5D-43EC-A192-295044EA8D01}" type="datetime1">
              <a:rPr lang="nb-NO" smtClean="0"/>
              <a:t>18.08.2015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4" t="14211" r="11851" b="3410"/>
          <a:stretch/>
        </p:blipFill>
        <p:spPr>
          <a:xfrm>
            <a:off x="0" y="-7"/>
            <a:ext cx="1119875" cy="3662470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4" t="3759" r="11851" b="3410"/>
          <a:stretch/>
        </p:blipFill>
        <p:spPr>
          <a:xfrm>
            <a:off x="0" y="2734257"/>
            <a:ext cx="1119875" cy="4127143"/>
          </a:xfrm>
          <a:prstGeom prst="rect">
            <a:avLst/>
          </a:prstGeom>
        </p:spPr>
      </p:pic>
      <p:sp>
        <p:nvSpPr>
          <p:cNvPr id="19" name="Rektangel 18"/>
          <p:cNvSpPr/>
          <p:nvPr userDrawn="1"/>
        </p:nvSpPr>
        <p:spPr>
          <a:xfrm>
            <a:off x="4290025" y="485021"/>
            <a:ext cx="891327" cy="141946"/>
          </a:xfrm>
          <a:prstGeom prst="rect">
            <a:avLst/>
          </a:prstGeom>
          <a:solidFill>
            <a:srgbClr val="E32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/>
          <p:cNvSpPr/>
          <p:nvPr userDrawn="1"/>
        </p:nvSpPr>
        <p:spPr>
          <a:xfrm>
            <a:off x="3442408" y="485021"/>
            <a:ext cx="891327" cy="141946"/>
          </a:xfrm>
          <a:prstGeom prst="rect">
            <a:avLst/>
          </a:prstGeom>
          <a:solidFill>
            <a:srgbClr val="D1B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/>
          <p:cNvSpPr/>
          <p:nvPr userDrawn="1"/>
        </p:nvSpPr>
        <p:spPr>
          <a:xfrm>
            <a:off x="5181352" y="485021"/>
            <a:ext cx="891327" cy="326430"/>
          </a:xfrm>
          <a:prstGeom prst="rect">
            <a:avLst/>
          </a:prstGeom>
          <a:solidFill>
            <a:srgbClr val="C6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/>
          <p:cNvSpPr/>
          <p:nvPr userDrawn="1"/>
        </p:nvSpPr>
        <p:spPr>
          <a:xfrm>
            <a:off x="6072864" y="485021"/>
            <a:ext cx="891327" cy="141946"/>
          </a:xfrm>
          <a:prstGeom prst="rect">
            <a:avLst/>
          </a:prstGeom>
          <a:solidFill>
            <a:srgbClr val="9D0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/>
          <p:cNvSpPr/>
          <p:nvPr userDrawn="1"/>
        </p:nvSpPr>
        <p:spPr>
          <a:xfrm>
            <a:off x="1692892" y="487221"/>
            <a:ext cx="891327" cy="141946"/>
          </a:xfrm>
          <a:prstGeom prst="rect">
            <a:avLst/>
          </a:prstGeom>
          <a:solidFill>
            <a:srgbClr val="E8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/>
          <p:cNvSpPr/>
          <p:nvPr userDrawn="1"/>
        </p:nvSpPr>
        <p:spPr>
          <a:xfrm>
            <a:off x="2587548" y="487221"/>
            <a:ext cx="891327" cy="141946"/>
          </a:xfrm>
          <a:prstGeom prst="rect">
            <a:avLst/>
          </a:prstGeom>
          <a:solidFill>
            <a:srgbClr val="17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/>
          <p:cNvSpPr/>
          <p:nvPr userDrawn="1"/>
        </p:nvSpPr>
        <p:spPr>
          <a:xfrm>
            <a:off x="1314674" y="109958"/>
            <a:ext cx="387954" cy="518315"/>
          </a:xfrm>
          <a:prstGeom prst="rect">
            <a:avLst/>
          </a:prstGeom>
          <a:solidFill>
            <a:srgbClr val="C6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47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05784" y="6356350"/>
            <a:ext cx="247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46768-3D25-43DA-B44E-314A3196586A}" type="datetime1">
              <a:rPr lang="nb-NO" smtClean="0"/>
              <a:t>18.08.2015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7" t="11978" r="11773" b="3264"/>
          <a:stretch/>
        </p:blipFill>
        <p:spPr>
          <a:xfrm>
            <a:off x="0" y="0"/>
            <a:ext cx="1109102" cy="3658738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7" t="3674" r="11773" b="3265"/>
          <a:stretch/>
        </p:blipFill>
        <p:spPr>
          <a:xfrm>
            <a:off x="1443" y="2782768"/>
            <a:ext cx="1109102" cy="4078631"/>
          </a:xfrm>
          <a:prstGeom prst="rect">
            <a:avLst/>
          </a:prstGeom>
        </p:spPr>
      </p:pic>
      <p:sp>
        <p:nvSpPr>
          <p:cNvPr id="17" name="Rektangel 16"/>
          <p:cNvSpPr/>
          <p:nvPr userDrawn="1"/>
        </p:nvSpPr>
        <p:spPr>
          <a:xfrm>
            <a:off x="4290025" y="485021"/>
            <a:ext cx="891327" cy="141946"/>
          </a:xfrm>
          <a:prstGeom prst="rect">
            <a:avLst/>
          </a:prstGeom>
          <a:solidFill>
            <a:srgbClr val="E32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Rektangel 17"/>
          <p:cNvSpPr/>
          <p:nvPr userDrawn="1"/>
        </p:nvSpPr>
        <p:spPr>
          <a:xfrm>
            <a:off x="3442408" y="485021"/>
            <a:ext cx="891327" cy="141946"/>
          </a:xfrm>
          <a:prstGeom prst="rect">
            <a:avLst/>
          </a:prstGeom>
          <a:solidFill>
            <a:srgbClr val="C6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/>
          <p:cNvSpPr/>
          <p:nvPr userDrawn="1"/>
        </p:nvSpPr>
        <p:spPr>
          <a:xfrm>
            <a:off x="5181352" y="485021"/>
            <a:ext cx="891327" cy="326430"/>
          </a:xfrm>
          <a:prstGeom prst="rect">
            <a:avLst/>
          </a:prstGeom>
          <a:solidFill>
            <a:srgbClr val="17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/>
          <p:cNvSpPr/>
          <p:nvPr userDrawn="1"/>
        </p:nvSpPr>
        <p:spPr>
          <a:xfrm>
            <a:off x="6072864" y="485021"/>
            <a:ext cx="891327" cy="141946"/>
          </a:xfrm>
          <a:prstGeom prst="rect">
            <a:avLst/>
          </a:prstGeom>
          <a:solidFill>
            <a:srgbClr val="D1B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/>
          <p:cNvSpPr/>
          <p:nvPr userDrawn="1"/>
        </p:nvSpPr>
        <p:spPr>
          <a:xfrm>
            <a:off x="1692892" y="487221"/>
            <a:ext cx="891327" cy="141946"/>
          </a:xfrm>
          <a:prstGeom prst="rect">
            <a:avLst/>
          </a:prstGeom>
          <a:solidFill>
            <a:srgbClr val="E8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/>
          <p:cNvSpPr/>
          <p:nvPr userDrawn="1"/>
        </p:nvSpPr>
        <p:spPr>
          <a:xfrm>
            <a:off x="2587548" y="487221"/>
            <a:ext cx="891327" cy="141946"/>
          </a:xfrm>
          <a:prstGeom prst="rect">
            <a:avLst/>
          </a:prstGeom>
          <a:solidFill>
            <a:srgbClr val="9D0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/>
          <p:cNvSpPr/>
          <p:nvPr userDrawn="1"/>
        </p:nvSpPr>
        <p:spPr>
          <a:xfrm>
            <a:off x="1314674" y="109958"/>
            <a:ext cx="387954" cy="518315"/>
          </a:xfrm>
          <a:prstGeom prst="rect">
            <a:avLst/>
          </a:prstGeom>
          <a:solidFill>
            <a:srgbClr val="17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74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05784" y="6356350"/>
            <a:ext cx="24756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B071C-EAFB-4BB7-A364-F5FB4A805CC0}" type="datetime1">
              <a:rPr lang="nb-NO" smtClean="0"/>
              <a:t>18.08.2015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t="2456" r="13336"/>
          <a:stretch/>
        </p:blipFill>
        <p:spPr>
          <a:xfrm>
            <a:off x="-7350" y="-32084"/>
            <a:ext cx="1059974" cy="3978444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r="13146"/>
          <a:stretch/>
        </p:blipFill>
        <p:spPr>
          <a:xfrm>
            <a:off x="-9963" y="2779369"/>
            <a:ext cx="1062586" cy="4078631"/>
          </a:xfrm>
          <a:prstGeom prst="rect">
            <a:avLst/>
          </a:prstGeom>
        </p:spPr>
      </p:pic>
      <p:sp>
        <p:nvSpPr>
          <p:cNvPr id="19" name="Rektangel 18"/>
          <p:cNvSpPr/>
          <p:nvPr userDrawn="1"/>
        </p:nvSpPr>
        <p:spPr>
          <a:xfrm>
            <a:off x="4290025" y="485021"/>
            <a:ext cx="891327" cy="141946"/>
          </a:xfrm>
          <a:prstGeom prst="rect">
            <a:avLst/>
          </a:prstGeom>
          <a:solidFill>
            <a:srgbClr val="E32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/>
          <p:cNvSpPr/>
          <p:nvPr userDrawn="1"/>
        </p:nvSpPr>
        <p:spPr>
          <a:xfrm>
            <a:off x="3442408" y="485021"/>
            <a:ext cx="891327" cy="141946"/>
          </a:xfrm>
          <a:prstGeom prst="rect">
            <a:avLst/>
          </a:prstGeom>
          <a:solidFill>
            <a:srgbClr val="C6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/>
          <p:cNvSpPr/>
          <p:nvPr userDrawn="1"/>
        </p:nvSpPr>
        <p:spPr>
          <a:xfrm>
            <a:off x="5181352" y="485021"/>
            <a:ext cx="891327" cy="326430"/>
          </a:xfrm>
          <a:prstGeom prst="rect">
            <a:avLst/>
          </a:prstGeom>
          <a:solidFill>
            <a:srgbClr val="D1B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Rektangel 21"/>
          <p:cNvSpPr/>
          <p:nvPr userDrawn="1"/>
        </p:nvSpPr>
        <p:spPr>
          <a:xfrm>
            <a:off x="6072864" y="485021"/>
            <a:ext cx="891327" cy="141946"/>
          </a:xfrm>
          <a:prstGeom prst="rect">
            <a:avLst/>
          </a:prstGeom>
          <a:solidFill>
            <a:srgbClr val="9D0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/>
          <p:cNvSpPr/>
          <p:nvPr userDrawn="1"/>
        </p:nvSpPr>
        <p:spPr>
          <a:xfrm>
            <a:off x="1692892" y="487221"/>
            <a:ext cx="891327" cy="141946"/>
          </a:xfrm>
          <a:prstGeom prst="rect">
            <a:avLst/>
          </a:prstGeom>
          <a:solidFill>
            <a:srgbClr val="E8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Rektangel 23"/>
          <p:cNvSpPr/>
          <p:nvPr userDrawn="1"/>
        </p:nvSpPr>
        <p:spPr>
          <a:xfrm>
            <a:off x="2587548" y="487221"/>
            <a:ext cx="891327" cy="141946"/>
          </a:xfrm>
          <a:prstGeom prst="rect">
            <a:avLst/>
          </a:prstGeom>
          <a:solidFill>
            <a:srgbClr val="17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/>
          <p:cNvSpPr/>
          <p:nvPr userDrawn="1"/>
        </p:nvSpPr>
        <p:spPr>
          <a:xfrm>
            <a:off x="1314674" y="109958"/>
            <a:ext cx="387954" cy="518315"/>
          </a:xfrm>
          <a:prstGeom prst="rect">
            <a:avLst/>
          </a:prstGeom>
          <a:solidFill>
            <a:srgbClr val="D1B2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301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49" y="833390"/>
            <a:ext cx="5678351" cy="522732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59877" y="1250011"/>
            <a:ext cx="5607661" cy="655927"/>
          </a:xfrm>
        </p:spPr>
        <p:txBody>
          <a:bodyPr/>
          <a:lstStyle/>
          <a:p>
            <a:pPr algn="l"/>
            <a:r>
              <a:rPr lang="nb-NO" dirty="0" smtClean="0"/>
              <a:t>Alt er kommunikasjon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smtClean="0"/>
              <a:t>KOMMUNIKASJONSTRATEGIEN</a:t>
            </a:r>
            <a:endParaRPr lang="nb-NO" dirty="0"/>
          </a:p>
        </p:txBody>
      </p:sp>
      <p:sp>
        <p:nvSpPr>
          <p:cNvPr id="7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z="800" i="1" dirty="0" smtClean="0"/>
              <a:t>Presentasjon av Norsk </a:t>
            </a:r>
            <a:r>
              <a:rPr lang="nb-NO" sz="800" i="1" dirty="0" err="1" smtClean="0"/>
              <a:t>kulturskoleråds</a:t>
            </a:r>
            <a:r>
              <a:rPr lang="nb-NO" sz="800" i="1" dirty="0" smtClean="0"/>
              <a:t> kommunikasjonsstrategi  - august 2015</a:t>
            </a:r>
            <a:endParaRPr lang="nb-NO" sz="800" i="1" dirty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95" y="3286372"/>
            <a:ext cx="6398941" cy="2842607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28" y="0"/>
            <a:ext cx="10991271" cy="6858000"/>
          </a:xfrm>
          <a:prstGeom prst="rect">
            <a:avLst/>
          </a:prstGeom>
        </p:spPr>
      </p:pic>
      <p:sp>
        <p:nvSpPr>
          <p:cNvPr id="13" name="Pil høyre 12"/>
          <p:cNvSpPr/>
          <p:nvPr/>
        </p:nvSpPr>
        <p:spPr>
          <a:xfrm>
            <a:off x="1141768" y="5592950"/>
            <a:ext cx="3021939" cy="410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5" name="Picture 1" descr="Letter-K-blue-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359877" y="2180656"/>
            <a:ext cx="4089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… iallfall alt mennesker gjør overfor andre mennesker</a:t>
            </a:r>
            <a:endParaRPr lang="nb-NO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Håndskrift 3"/>
              <p14:cNvContentPartPr/>
              <p14:nvPr/>
            </p14:nvContentPartPr>
            <p14:xfrm>
              <a:off x="535680" y="5357880"/>
              <a:ext cx="360" cy="360"/>
            </p14:xfrm>
          </p:contentPart>
        </mc:Choice>
        <mc:Fallback xmlns="">
          <p:pic>
            <p:nvPicPr>
              <p:cNvPr id="4" name="Håndskrift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320" y="53485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55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1314674" y="990839"/>
            <a:ext cx="10057563" cy="643089"/>
          </a:xfrm>
        </p:spPr>
        <p:txBody>
          <a:bodyPr/>
          <a:lstStyle/>
          <a:p>
            <a:r>
              <a:rPr lang="nb-NO" dirty="0" smtClean="0"/>
              <a:t>6) Interessenter/målgrupper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449584" y="1763814"/>
            <a:ext cx="10055651" cy="1561278"/>
          </a:xfrm>
        </p:spPr>
        <p:txBody>
          <a:bodyPr/>
          <a:lstStyle/>
          <a:p>
            <a:r>
              <a:rPr lang="nb-NO" dirty="0"/>
              <a:t>A</a:t>
            </a:r>
            <a:r>
              <a:rPr lang="nb-NO" dirty="0" smtClean="0"/>
              <a:t>lle som </a:t>
            </a:r>
            <a:r>
              <a:rPr lang="nb-NO" dirty="0"/>
              <a:t>vår virksomhet </a:t>
            </a:r>
            <a:r>
              <a:rPr lang="nb-NO" dirty="0" smtClean="0"/>
              <a:t>- direkte </a:t>
            </a:r>
            <a:r>
              <a:rPr lang="nb-NO" dirty="0"/>
              <a:t>eller indirekte </a:t>
            </a:r>
            <a:r>
              <a:rPr lang="nb-NO" dirty="0" smtClean="0"/>
              <a:t>- er </a:t>
            </a:r>
            <a:r>
              <a:rPr lang="nb-NO" dirty="0"/>
              <a:t>avhengig </a:t>
            </a:r>
            <a:r>
              <a:rPr lang="nb-NO" dirty="0" smtClean="0"/>
              <a:t>av samt alle som - direkte </a:t>
            </a:r>
            <a:r>
              <a:rPr lang="nb-NO" dirty="0"/>
              <a:t>eller indirekte </a:t>
            </a:r>
            <a:r>
              <a:rPr lang="nb-NO" dirty="0" smtClean="0"/>
              <a:t>- er </a:t>
            </a:r>
            <a:r>
              <a:rPr lang="nb-NO" dirty="0"/>
              <a:t>avhengig av Norsk kulturskoleråd. </a:t>
            </a:r>
          </a:p>
          <a:p>
            <a:r>
              <a:rPr lang="nb-NO" dirty="0" smtClean="0"/>
              <a:t>Skal vi oppnå </a:t>
            </a:r>
            <a:r>
              <a:rPr lang="nb-NO" dirty="0"/>
              <a:t>suksess, må vi i vår kommunikasjon ta hensyn </a:t>
            </a:r>
            <a:r>
              <a:rPr lang="nb-NO" dirty="0" smtClean="0"/>
              <a:t>til            det </a:t>
            </a:r>
            <a:r>
              <a:rPr lang="nb-NO" dirty="0"/>
              <a:t>mangfoldet vi har av </a:t>
            </a:r>
            <a:r>
              <a:rPr lang="nb-NO" dirty="0" smtClean="0"/>
              <a:t>interessenter</a:t>
            </a:r>
            <a:r>
              <a:rPr lang="nb-NO" dirty="0"/>
              <a:t>.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711325" y="147704"/>
            <a:ext cx="6937375" cy="363311"/>
          </a:xfrm>
        </p:spPr>
        <p:txBody>
          <a:bodyPr/>
          <a:lstStyle/>
          <a:p>
            <a:r>
              <a:rPr lang="nb-NO" dirty="0" smtClean="0"/>
              <a:t>KOMMUNIKASJONSSTRATEGIEN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136571" y="657497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8" name="Plassholder for bunntekst 1"/>
          <p:cNvSpPr txBox="1">
            <a:spLocks/>
          </p:cNvSpPr>
          <p:nvPr/>
        </p:nvSpPr>
        <p:spPr>
          <a:xfrm>
            <a:off x="4057650" y="6505186"/>
            <a:ext cx="4114800" cy="218621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800" i="1" smtClean="0"/>
              <a:t>Presentasjon av Norsk kulturskoleråds kommunikasjonsstrategi  - august 2015</a:t>
            </a:r>
            <a:endParaRPr lang="nb-NO" sz="800" i="1" dirty="0"/>
          </a:p>
        </p:txBody>
      </p:sp>
      <p:sp>
        <p:nvSpPr>
          <p:cNvPr id="2" name="TekstSylinder 1"/>
          <p:cNvSpPr txBox="1"/>
          <p:nvPr/>
        </p:nvSpPr>
        <p:spPr>
          <a:xfrm>
            <a:off x="1449584" y="3454978"/>
            <a:ext cx="3046217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Våre </a:t>
            </a:r>
            <a:r>
              <a:rPr lang="nb-NO" sz="2000" dirty="0"/>
              <a:t>eiere -</a:t>
            </a:r>
            <a:r>
              <a:rPr lang="nb-NO" sz="2000" dirty="0" smtClean="0"/>
              <a:t> kommunene</a:t>
            </a:r>
            <a:endParaRPr lang="nb-NO" sz="2000" dirty="0"/>
          </a:p>
        </p:txBody>
      </p:sp>
      <p:sp>
        <p:nvSpPr>
          <p:cNvPr id="4" name="TekstSylinder 3"/>
          <p:cNvSpPr txBox="1"/>
          <p:nvPr/>
        </p:nvSpPr>
        <p:spPr>
          <a:xfrm>
            <a:off x="4572000" y="3454978"/>
            <a:ext cx="748825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Politikere </a:t>
            </a:r>
            <a:r>
              <a:rPr lang="nb-NO" sz="2000" dirty="0"/>
              <a:t>- på alle nivå: kommunalt, fylkeskommunalt, nasjonalt 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449584" y="3934660"/>
            <a:ext cx="3046216" cy="97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000" dirty="0"/>
              <a:t>Byråkrater, spesielt innen utdannings- og </a:t>
            </a:r>
            <a:r>
              <a:rPr lang="nb-NO" sz="2000" dirty="0" smtClean="0"/>
              <a:t>kultur-</a:t>
            </a:r>
          </a:p>
          <a:p>
            <a:r>
              <a:rPr lang="nb-NO" sz="2000" dirty="0" smtClean="0"/>
              <a:t>sektoren</a:t>
            </a:r>
            <a:r>
              <a:rPr lang="nb-NO" sz="2000" dirty="0"/>
              <a:t>, på alle nivå 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572000" y="3934660"/>
            <a:ext cx="3536207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Samarbeidspartnere - institusjoner, organisasjoner, næringslivsaktører m.m. 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8184407" y="3934660"/>
            <a:ext cx="3875844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nb-NO" sz="2000" dirty="0"/>
              <a:t>Fag- og forskningsmiljøer knyttet til kulturskolefeltet 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1446604" y="4988037"/>
            <a:ext cx="3049195" cy="360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sz="2000" dirty="0"/>
              <a:t>Ansatte i </a:t>
            </a:r>
            <a:r>
              <a:rPr lang="nb-NO" sz="2000" dirty="0" smtClean="0"/>
              <a:t>kulturskolen</a:t>
            </a:r>
            <a:endParaRPr lang="nb-NO" sz="200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1449584" y="5425861"/>
            <a:ext cx="3046216" cy="36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Elever </a:t>
            </a:r>
            <a:r>
              <a:rPr lang="nb-NO" sz="2000" dirty="0"/>
              <a:t>i </a:t>
            </a:r>
            <a:r>
              <a:rPr lang="nb-NO" sz="2000" dirty="0" smtClean="0"/>
              <a:t>kulturskolen</a:t>
            </a:r>
            <a:endParaRPr lang="nb-NO" sz="2000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1449584" y="5873019"/>
            <a:ext cx="395287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b-NO" sz="2000" dirty="0"/>
              <a:t>Foresatte til elever i kulturskolen 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4572000" y="5034204"/>
            <a:ext cx="3536207" cy="75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/>
              <a:t>Ansatte i andre </a:t>
            </a:r>
            <a:r>
              <a:rPr lang="nb-NO" sz="2000" dirty="0" smtClean="0"/>
              <a:t>skoleslag</a:t>
            </a:r>
          </a:p>
          <a:p>
            <a:pPr algn="ctr"/>
            <a:r>
              <a:rPr lang="nb-NO" sz="2000" dirty="0" smtClean="0"/>
              <a:t>og barnehage</a:t>
            </a:r>
            <a:endParaRPr lang="nb-NO" sz="20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5474619" y="5873019"/>
            <a:ext cx="2633588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2000" dirty="0" smtClean="0"/>
              <a:t>Media</a:t>
            </a:r>
            <a:endParaRPr lang="nb-NO" sz="20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8184407" y="4756224"/>
            <a:ext cx="387584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/>
            <a:r>
              <a:rPr lang="nb-NO" sz="2000" dirty="0" smtClean="0"/>
              <a:t>Egne </a:t>
            </a:r>
            <a:r>
              <a:rPr lang="nb-NO" sz="2000" dirty="0"/>
              <a:t>ansatte og politiske valgte 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8182387" y="5257466"/>
            <a:ext cx="3879884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nb-NO" sz="2000" dirty="0"/>
              <a:t>Andre personer og </a:t>
            </a:r>
            <a:r>
              <a:rPr lang="nb-NO" sz="2000" dirty="0" smtClean="0"/>
              <a:t>grupperinger</a:t>
            </a:r>
          </a:p>
          <a:p>
            <a:pPr algn="r"/>
            <a:r>
              <a:rPr lang="nb-NO" sz="2000" dirty="0" smtClean="0"/>
              <a:t>med uformell, men stor betydning </a:t>
            </a:r>
            <a:r>
              <a:rPr lang="nb-NO" sz="2000" dirty="0"/>
              <a:t>for vårt felt </a:t>
            </a:r>
          </a:p>
        </p:txBody>
      </p:sp>
    </p:spTree>
    <p:extLst>
      <p:ext uri="{BB962C8B-B14F-4D97-AF65-F5344CB8AC3E}">
        <p14:creationId xmlns:p14="http://schemas.microsoft.com/office/powerpoint/2010/main" val="426550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animBg="1"/>
      <p:bldP spid="4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ppoverbøyd pil 12"/>
          <p:cNvSpPr/>
          <p:nvPr/>
        </p:nvSpPr>
        <p:spPr>
          <a:xfrm>
            <a:off x="1314674" y="1888531"/>
            <a:ext cx="9921364" cy="144243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1314674" y="990839"/>
            <a:ext cx="10057563" cy="643089"/>
          </a:xfrm>
        </p:spPr>
        <p:txBody>
          <a:bodyPr/>
          <a:lstStyle/>
          <a:p>
            <a:r>
              <a:rPr lang="nb-NO" dirty="0" smtClean="0"/>
              <a:t>7) Våre kommunikasjonskanaler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314673" y="1799533"/>
            <a:ext cx="8702164" cy="444904"/>
          </a:xfrm>
        </p:spPr>
        <p:txBody>
          <a:bodyPr/>
          <a:lstStyle/>
          <a:p>
            <a:r>
              <a:rPr lang="nb-NO" dirty="0"/>
              <a:t>Valg </a:t>
            </a:r>
            <a:r>
              <a:rPr lang="nb-NO" dirty="0" smtClean="0"/>
              <a:t>av kanal </a:t>
            </a:r>
            <a:r>
              <a:rPr lang="nb-NO" dirty="0"/>
              <a:t>avhenger </a:t>
            </a:r>
            <a:r>
              <a:rPr lang="nb-NO" dirty="0" smtClean="0"/>
              <a:t>av </a:t>
            </a:r>
            <a:r>
              <a:rPr lang="nb-NO" dirty="0"/>
              <a:t>målgruppe, budskap og tidsramme. 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711325" y="147704"/>
            <a:ext cx="6937375" cy="363311"/>
          </a:xfrm>
        </p:spPr>
        <p:txBody>
          <a:bodyPr/>
          <a:lstStyle/>
          <a:p>
            <a:r>
              <a:rPr lang="nb-NO" dirty="0" smtClean="0"/>
              <a:t>KOMMUNIKASJONSSTRATEGIEN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136571" y="657497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8" name="Plassholder for bunntekst 1"/>
          <p:cNvSpPr txBox="1">
            <a:spLocks/>
          </p:cNvSpPr>
          <p:nvPr/>
        </p:nvSpPr>
        <p:spPr>
          <a:xfrm>
            <a:off x="4057650" y="6505186"/>
            <a:ext cx="4114800" cy="218621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800" i="1" smtClean="0"/>
              <a:t>Presentasjon av Norsk kulturskoleråds kommunikasjonsstrategi  - august 2015</a:t>
            </a:r>
            <a:endParaRPr lang="nb-NO" sz="800" i="1" dirty="0"/>
          </a:p>
        </p:txBody>
      </p:sp>
      <p:sp>
        <p:nvSpPr>
          <p:cNvPr id="2" name="TekstSylinder 1"/>
          <p:cNvSpPr txBox="1"/>
          <p:nvPr/>
        </p:nvSpPr>
        <p:spPr>
          <a:xfrm>
            <a:off x="1314673" y="2362132"/>
            <a:ext cx="816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Våre nettsteder </a:t>
            </a:r>
            <a:r>
              <a:rPr lang="nb-NO" sz="2400" dirty="0"/>
              <a:t>er våre viktigste kommunikasjonskanaler. 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314673" y="2941492"/>
            <a:ext cx="9921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kulturskoleradet.no</a:t>
            </a:r>
            <a:r>
              <a:rPr lang="nb-NO" sz="2400" dirty="0"/>
              <a:t>, skal være </a:t>
            </a:r>
            <a:r>
              <a:rPr lang="nb-NO" sz="2400" dirty="0" smtClean="0"/>
              <a:t>navet </a:t>
            </a:r>
            <a:r>
              <a:rPr lang="nb-NO" sz="2400" dirty="0"/>
              <a:t>for vår eksterne kommunikasjon. 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314673" y="3514913"/>
            <a:ext cx="10226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Andre nettsteder </a:t>
            </a:r>
            <a:r>
              <a:rPr lang="nb-NO" sz="2400" dirty="0"/>
              <a:t>vi utvikler og drifter skal virke i konstruktivt samspill med kulturskoleradet.no. Alle </a:t>
            </a:r>
            <a:r>
              <a:rPr lang="nb-NO" sz="2400" dirty="0" smtClean="0"/>
              <a:t>skal </a:t>
            </a:r>
            <a:r>
              <a:rPr lang="nb-NO" sz="2400" dirty="0"/>
              <a:t>være brukervennlige, kvalitetssikrede, lett tilgjengelige, oppdaterte og relevante. 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2824090" y="5076393"/>
            <a:ext cx="9159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400" b="1" dirty="0"/>
              <a:t>Intranettet </a:t>
            </a:r>
            <a:r>
              <a:rPr lang="nb-NO" sz="2400" dirty="0"/>
              <a:t>vårt skal være en sentral </a:t>
            </a:r>
            <a:r>
              <a:rPr lang="nb-NO" sz="2400" dirty="0" smtClean="0"/>
              <a:t>intern</a:t>
            </a:r>
          </a:p>
          <a:p>
            <a:pPr algn="r"/>
            <a:r>
              <a:rPr lang="nb-NO" sz="2400" dirty="0" smtClean="0"/>
              <a:t>kommunikasjonskanal</a:t>
            </a:r>
            <a:r>
              <a:rPr lang="nb-NO" sz="2400" dirty="0"/>
              <a:t>, og </a:t>
            </a:r>
            <a:r>
              <a:rPr lang="nb-NO" sz="2400" dirty="0" smtClean="0"/>
              <a:t>kan </a:t>
            </a:r>
            <a:r>
              <a:rPr lang="nb-NO" sz="2400" dirty="0"/>
              <a:t>også brukes i forbindelse med program, prosjekt, arrangement o.l. der </a:t>
            </a:r>
            <a:r>
              <a:rPr lang="nb-NO" sz="2400" dirty="0" smtClean="0"/>
              <a:t>det er hensiktsmessig.</a:t>
            </a:r>
            <a:endParaRPr lang="nb-NO" sz="2400" dirty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254" y="147704"/>
            <a:ext cx="2673199" cy="1577577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672" y="4826998"/>
            <a:ext cx="2046471" cy="144408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2021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build="p"/>
      <p:bldP spid="2" grpId="0"/>
      <p:bldP spid="4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0568">
            <a:off x="4377686" y="1807658"/>
            <a:ext cx="4126984" cy="4126984"/>
          </a:xfrm>
          <a:prstGeom prst="rect">
            <a:avLst/>
          </a:prstGeom>
          <a:effectLst>
            <a:softEdge rad="838200"/>
          </a:effec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7) Våre kommunikasjonskanaler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333111" y="1913386"/>
            <a:ext cx="10039126" cy="760541"/>
          </a:xfrm>
        </p:spPr>
        <p:txBody>
          <a:bodyPr/>
          <a:lstStyle/>
          <a:p>
            <a:r>
              <a:rPr lang="nb-NO" dirty="0"/>
              <a:t>Norsk kulturskoleråd skal til enhver tid vurdere hvordan </a:t>
            </a:r>
            <a:r>
              <a:rPr lang="nb-NO" dirty="0" smtClean="0"/>
              <a:t>en </a:t>
            </a:r>
            <a:r>
              <a:rPr lang="nb-NO" dirty="0"/>
              <a:t>forholder </a:t>
            </a:r>
            <a:r>
              <a:rPr lang="nb-NO" dirty="0" smtClean="0"/>
              <a:t>seg </a:t>
            </a:r>
            <a:r>
              <a:rPr lang="nb-NO" dirty="0"/>
              <a:t>til </a:t>
            </a:r>
            <a:r>
              <a:rPr lang="nb-NO" b="1" dirty="0"/>
              <a:t>sosiale medier</a:t>
            </a:r>
            <a:r>
              <a:rPr lang="nb-NO" dirty="0"/>
              <a:t>, og hvilke sosiale medier </a:t>
            </a:r>
            <a:r>
              <a:rPr lang="nb-NO" dirty="0" smtClean="0"/>
              <a:t>en </a:t>
            </a:r>
            <a:r>
              <a:rPr lang="nb-NO" dirty="0"/>
              <a:t>aktivt benytter. 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711325" y="147704"/>
            <a:ext cx="6937375" cy="363311"/>
          </a:xfrm>
        </p:spPr>
        <p:txBody>
          <a:bodyPr/>
          <a:lstStyle/>
          <a:p>
            <a:r>
              <a:rPr lang="nb-NO" dirty="0" smtClean="0"/>
              <a:t>KOMMUNIKASJONSSTRATEGIEN</a:t>
            </a:r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4057650" y="6505186"/>
            <a:ext cx="4114800" cy="218621"/>
          </a:xfrm>
        </p:spPr>
        <p:txBody>
          <a:bodyPr/>
          <a:lstStyle/>
          <a:p>
            <a:r>
              <a:rPr lang="nb-NO" sz="800" i="1" dirty="0" smtClean="0"/>
              <a:t>Presentasjon av Norsk </a:t>
            </a:r>
            <a:r>
              <a:rPr lang="nb-NO" sz="800" i="1" dirty="0" err="1" smtClean="0"/>
              <a:t>kulturskoleråds</a:t>
            </a:r>
            <a:r>
              <a:rPr lang="nb-NO" sz="800" i="1" dirty="0" smtClean="0"/>
              <a:t> kommunikasjonsstrategi  - august 2015</a:t>
            </a:r>
            <a:endParaRPr lang="nb-NO" sz="800" i="1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136571" y="657497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4" name="TekstSylinder 3"/>
          <p:cNvSpPr txBox="1"/>
          <p:nvPr/>
        </p:nvSpPr>
        <p:spPr>
          <a:xfrm>
            <a:off x="1314674" y="3007808"/>
            <a:ext cx="5293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Facebook er en arena svært mange er på og søker informasjon på. Derfor har vi på Facebook en «hovedside» kalt Norsk </a:t>
            </a:r>
            <a:r>
              <a:rPr lang="nb-NO" sz="2400" dirty="0" smtClean="0"/>
              <a:t>kulturskoleråd. Innholdet er i hovedsak lenker </a:t>
            </a:r>
            <a:r>
              <a:rPr lang="nb-NO" sz="2400" dirty="0"/>
              <a:t>til nyheter på våre nettsteder. 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7301345" y="3002100"/>
            <a:ext cx="4682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400" dirty="0"/>
              <a:t>Vi har også andre sider på Facebook, for å </a:t>
            </a:r>
            <a:r>
              <a:rPr lang="nb-NO" sz="2400" dirty="0" smtClean="0"/>
              <a:t>markedsføre og </a:t>
            </a:r>
            <a:r>
              <a:rPr lang="nb-NO" sz="2400" dirty="0"/>
              <a:t>informere om program, prosjekt, arrangement o.l. samt gi rom for </a:t>
            </a:r>
            <a:r>
              <a:rPr lang="nb-NO" sz="2400" dirty="0" smtClean="0"/>
              <a:t>kulturskolerelatert </a:t>
            </a:r>
            <a:r>
              <a:rPr lang="nb-NO" sz="2400" dirty="0"/>
              <a:t>debatt og erfaringsutveksling. 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288539" y="5796067"/>
            <a:ext cx="3767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i="1" dirty="0">
                <a:solidFill>
                  <a:schemeClr val="accent2">
                    <a:lumMod val="75000"/>
                  </a:schemeClr>
                </a:solidFill>
              </a:rPr>
              <a:t>«Forståelse er en </a:t>
            </a:r>
            <a:r>
              <a:rPr lang="nb-NO" sz="2000" i="1" dirty="0" smtClean="0">
                <a:solidFill>
                  <a:schemeClr val="accent2">
                    <a:lumMod val="75000"/>
                  </a:schemeClr>
                </a:solidFill>
              </a:rPr>
              <a:t>toveisgate»</a:t>
            </a:r>
            <a:endParaRPr lang="nb-NO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9712037" y="5811456"/>
            <a:ext cx="227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(Eleanor Roosevelt)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53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  <p:bldP spid="8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1314674" y="990840"/>
            <a:ext cx="10057563" cy="568138"/>
          </a:xfrm>
        </p:spPr>
        <p:txBody>
          <a:bodyPr/>
          <a:lstStyle/>
          <a:p>
            <a:r>
              <a:rPr lang="nb-NO" dirty="0" smtClean="0"/>
              <a:t>7) Våre kommunikasjonskanaler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297926" y="1971484"/>
            <a:ext cx="5677289" cy="1106179"/>
          </a:xfrm>
        </p:spPr>
        <p:txBody>
          <a:bodyPr/>
          <a:lstStyle/>
          <a:p>
            <a:r>
              <a:rPr lang="nb-NO" b="1" dirty="0" smtClean="0"/>
              <a:t>Nyhetsbrevet Kulturtrøkk</a:t>
            </a:r>
            <a:r>
              <a:rPr lang="nb-NO" dirty="0" smtClean="0"/>
              <a:t> utgis annenhver uke i skoleåret. </a:t>
            </a:r>
            <a:r>
              <a:rPr lang="nb-NO" dirty="0"/>
              <a:t>D</a:t>
            </a:r>
            <a:r>
              <a:rPr lang="nb-NO" dirty="0" smtClean="0"/>
              <a:t>er henvises det i stor </a:t>
            </a:r>
            <a:r>
              <a:rPr lang="nb-NO" dirty="0"/>
              <a:t>grad </a:t>
            </a:r>
            <a:r>
              <a:rPr lang="nb-NO" dirty="0" smtClean="0"/>
              <a:t>til </a:t>
            </a:r>
            <a:r>
              <a:rPr lang="nb-NO" dirty="0"/>
              <a:t>artikler </a:t>
            </a:r>
            <a:r>
              <a:rPr lang="nb-NO" dirty="0" smtClean="0"/>
              <a:t>som </a:t>
            </a:r>
            <a:r>
              <a:rPr lang="nb-NO" dirty="0"/>
              <a:t>fins på våre nettsteder. N</a:t>
            </a:r>
            <a:r>
              <a:rPr lang="nb-NO" dirty="0" smtClean="0"/>
              <a:t>yhetsbrevet </a:t>
            </a:r>
            <a:r>
              <a:rPr lang="nb-NO" dirty="0"/>
              <a:t>distribueres til alle våre interessenter. </a:t>
            </a:r>
            <a:endParaRPr lang="nb-NO" dirty="0" smtClean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711325" y="147704"/>
            <a:ext cx="6937375" cy="363311"/>
          </a:xfrm>
        </p:spPr>
        <p:txBody>
          <a:bodyPr/>
          <a:lstStyle/>
          <a:p>
            <a:r>
              <a:rPr lang="nb-NO" dirty="0" smtClean="0"/>
              <a:t>KOMMUNIKASJONSSTRATEGIEN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136571" y="657497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8" name="Plassholder for bunntekst 1"/>
          <p:cNvSpPr txBox="1">
            <a:spLocks/>
          </p:cNvSpPr>
          <p:nvPr/>
        </p:nvSpPr>
        <p:spPr>
          <a:xfrm>
            <a:off x="4057650" y="6505186"/>
            <a:ext cx="4114800" cy="218621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800" i="1" dirty="0" smtClean="0"/>
              <a:t>Presentasjon av Norsk </a:t>
            </a:r>
            <a:r>
              <a:rPr lang="nb-NO" sz="800" i="1" dirty="0" err="1" smtClean="0"/>
              <a:t>kulturskoleråds</a:t>
            </a:r>
            <a:r>
              <a:rPr lang="nb-NO" sz="800" i="1" dirty="0" smtClean="0"/>
              <a:t> kommunikasjonsstrategi  - august 2015</a:t>
            </a:r>
            <a:endParaRPr lang="nb-NO" sz="800" i="1" dirty="0"/>
          </a:p>
        </p:txBody>
      </p:sp>
      <p:sp>
        <p:nvSpPr>
          <p:cNvPr id="2" name="TekstSylinder 1"/>
          <p:cNvSpPr txBox="1"/>
          <p:nvPr/>
        </p:nvSpPr>
        <p:spPr>
          <a:xfrm>
            <a:off x="5140036" y="5367166"/>
            <a:ext cx="6860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400" dirty="0" smtClean="0"/>
              <a:t>Videre bruker vi også </a:t>
            </a:r>
            <a:r>
              <a:rPr lang="nb-NO" sz="2400" b="1" dirty="0" smtClean="0"/>
              <a:t>e-post </a:t>
            </a:r>
            <a:r>
              <a:rPr lang="nb-NO" sz="2400" dirty="0"/>
              <a:t>og </a:t>
            </a:r>
            <a:r>
              <a:rPr lang="nb-NO" sz="2400" b="1" dirty="0" smtClean="0"/>
              <a:t>vanlig post </a:t>
            </a:r>
            <a:r>
              <a:rPr lang="nb-NO" sz="2400" dirty="0" smtClean="0"/>
              <a:t>som kommunikasjonsform </a:t>
            </a:r>
            <a:r>
              <a:rPr lang="nb-NO" sz="2400" dirty="0"/>
              <a:t>både internt og eksternt. 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297926" y="3889839"/>
            <a:ext cx="36452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Overfor media </a:t>
            </a:r>
            <a:r>
              <a:rPr lang="nb-NO" sz="2400" dirty="0" smtClean="0"/>
              <a:t>bruker 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strategisk tipsing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p</a:t>
            </a:r>
            <a:r>
              <a:rPr lang="nb-NO" sz="2400" dirty="0" smtClean="0"/>
              <a:t>ressemeldinger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p</a:t>
            </a:r>
            <a:r>
              <a:rPr lang="nb-NO" sz="2400" dirty="0" smtClean="0"/>
              <a:t>ressekonferanser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kommentarer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kronikker</a:t>
            </a:r>
            <a:endParaRPr lang="nb-NO" sz="2400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89" y="1971484"/>
            <a:ext cx="2841567" cy="308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8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59877" y="1023520"/>
            <a:ext cx="5240948" cy="631486"/>
          </a:xfrm>
        </p:spPr>
        <p:txBody>
          <a:bodyPr/>
          <a:lstStyle/>
          <a:p>
            <a:pPr algn="l"/>
            <a:r>
              <a:rPr lang="nb-NO" dirty="0" smtClean="0"/>
              <a:t>8) Vår mediestrategi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52734" y="2505811"/>
            <a:ext cx="6095816" cy="814379"/>
          </a:xfrm>
        </p:spPr>
        <p:txBody>
          <a:bodyPr/>
          <a:lstStyle/>
          <a:p>
            <a:pPr algn="l"/>
            <a:r>
              <a:rPr lang="nb-NO" dirty="0" smtClean="0"/>
              <a:t>Mediestrategien </a:t>
            </a:r>
            <a:r>
              <a:rPr lang="nb-NO" dirty="0"/>
              <a:t>gjelder for ansatte og politisk </a:t>
            </a:r>
            <a:r>
              <a:rPr lang="nb-NO" dirty="0" smtClean="0"/>
              <a:t>valgte, på </a:t>
            </a:r>
            <a:r>
              <a:rPr lang="nb-NO" dirty="0"/>
              <a:t>sentralt og regionalt nivå. </a:t>
            </a:r>
            <a:endParaRPr lang="nb-NO" dirty="0" smtClean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smtClean="0"/>
              <a:t>KOMMUNIKASJONSSTRATEGIEN</a:t>
            </a:r>
            <a:endParaRPr lang="nb-NO" dirty="0"/>
          </a:p>
        </p:txBody>
      </p:sp>
      <p:sp>
        <p:nvSpPr>
          <p:cNvPr id="6" name="Plassholder for bunntekst 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800" i="1" dirty="0" smtClean="0"/>
              <a:t>Presentasjon av Norsk </a:t>
            </a:r>
            <a:r>
              <a:rPr lang="nb-NO" sz="800" i="1" dirty="0" err="1" smtClean="0"/>
              <a:t>kulturskoleråds</a:t>
            </a:r>
            <a:r>
              <a:rPr lang="nb-NO" sz="800" i="1" dirty="0" smtClean="0"/>
              <a:t> kommunikasjonsstrategi  - august 2015</a:t>
            </a:r>
            <a:endParaRPr lang="nb-NO" sz="800" i="1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359877" y="3528833"/>
            <a:ext cx="10393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Hensikt</a:t>
            </a:r>
            <a:r>
              <a:rPr lang="nb-NO" sz="2400" b="1" dirty="0"/>
              <a:t>: </a:t>
            </a:r>
            <a:r>
              <a:rPr lang="nb-NO" sz="2400" dirty="0"/>
              <a:t>Bidra til å øke </a:t>
            </a:r>
            <a:r>
              <a:rPr lang="nb-NO" sz="2400" dirty="0" smtClean="0"/>
              <a:t>kulturskolens synlighet </a:t>
            </a:r>
            <a:r>
              <a:rPr lang="nb-NO" sz="2400" dirty="0"/>
              <a:t>i media. </a:t>
            </a:r>
            <a:r>
              <a:rPr lang="nb-NO" sz="2400" dirty="0" smtClean="0"/>
              <a:t>Vi ønsker </a:t>
            </a:r>
            <a:r>
              <a:rPr lang="nb-NO" sz="2400" dirty="0"/>
              <a:t>å påvirke politikere, embetsverk og opinionen for øvrig, i den hensikt å fremme våre medlemmers interesser som </a:t>
            </a:r>
            <a:r>
              <a:rPr lang="nb-NO" sz="2400" dirty="0" smtClean="0"/>
              <a:t>kulturskoleeiere. </a:t>
            </a:r>
            <a:endParaRPr lang="nb-NO" sz="24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359878" y="4943611"/>
            <a:ext cx="9146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r>
              <a:rPr lang="nb-NO" sz="2400" dirty="0" smtClean="0"/>
              <a:t>ediestrategien inneholder også informasjon </a:t>
            </a:r>
            <a:r>
              <a:rPr lang="nb-NO" sz="2400" dirty="0"/>
              <a:t>om retningslinjer for mediearbeidet, om virkemidler for å oppnå </a:t>
            </a:r>
            <a:r>
              <a:rPr lang="nb-NO" sz="2400" dirty="0" smtClean="0"/>
              <a:t>planens </a:t>
            </a:r>
            <a:r>
              <a:rPr lang="nb-NO" sz="2400" dirty="0"/>
              <a:t>hensikt </a:t>
            </a:r>
            <a:r>
              <a:rPr lang="nb-NO" sz="2400" dirty="0" smtClean="0"/>
              <a:t>samt </a:t>
            </a:r>
            <a:r>
              <a:rPr lang="nb-NO" sz="2400" dirty="0"/>
              <a:t>informasjon om hvem som gjør hva og hvordan</a:t>
            </a:r>
            <a:r>
              <a:rPr lang="nb-NO" sz="2400" dirty="0" smtClean="0"/>
              <a:t>.</a:t>
            </a:r>
            <a:endParaRPr lang="nb-NO" sz="2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206" y="165768"/>
            <a:ext cx="4658494" cy="3063208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1352734" y="1895742"/>
            <a:ext cx="5088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i="1" dirty="0" smtClean="0">
                <a:solidFill>
                  <a:srgbClr val="92D050"/>
                </a:solidFill>
              </a:rPr>
              <a:t>Merk: Inkludert i kommunikasjonsstrategien</a:t>
            </a:r>
            <a:endParaRPr lang="nb-NO" b="1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0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41087" y="1177778"/>
            <a:ext cx="5916750" cy="416034"/>
          </a:xfrm>
        </p:spPr>
        <p:txBody>
          <a:bodyPr/>
          <a:lstStyle/>
          <a:p>
            <a:pPr algn="l"/>
            <a:r>
              <a:rPr lang="nb-NO" sz="2400" dirty="0" smtClean="0"/>
              <a:t>«Ingen utvikling uten kommunikasjon»</a:t>
            </a:r>
            <a:endParaRPr lang="nb-NO" sz="24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41087" y="1732406"/>
            <a:ext cx="5811275" cy="443869"/>
          </a:xfrm>
        </p:spPr>
        <p:txBody>
          <a:bodyPr/>
          <a:lstStyle/>
          <a:p>
            <a:pPr algn="l"/>
            <a:r>
              <a:rPr lang="nb-NO" b="1" dirty="0" smtClean="0"/>
              <a:t>«Ingen </a:t>
            </a:r>
            <a:r>
              <a:rPr lang="nb-NO" b="1" dirty="0"/>
              <a:t>endring </a:t>
            </a:r>
            <a:r>
              <a:rPr lang="nb-NO" b="1" dirty="0" smtClean="0"/>
              <a:t>uten kommunikasjon»</a:t>
            </a:r>
            <a:endParaRPr lang="nb-NO" b="1" dirty="0"/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smtClean="0"/>
              <a:t>KOMMUNIKASJONSSTRATEGIEN</a:t>
            </a:r>
            <a:endParaRPr lang="nb-NO" dirty="0"/>
          </a:p>
        </p:txBody>
      </p:sp>
      <p:sp>
        <p:nvSpPr>
          <p:cNvPr id="6" name="Plassholder for bunntekst 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800" i="1" dirty="0" smtClean="0"/>
              <a:t>Presentasjon av Norsk </a:t>
            </a:r>
            <a:r>
              <a:rPr lang="nb-NO" sz="800" i="1" dirty="0" err="1" smtClean="0"/>
              <a:t>kulturskoleråds</a:t>
            </a:r>
            <a:r>
              <a:rPr lang="nb-NO" sz="800" i="1" dirty="0" smtClean="0"/>
              <a:t> kommunikasjonsstrategi  - august 2015</a:t>
            </a:r>
            <a:endParaRPr lang="nb-NO" sz="800" i="1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87" y="2915128"/>
            <a:ext cx="10565898" cy="3356364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341087" y="2314869"/>
            <a:ext cx="505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«Kommunikasjon er redningen!»</a:t>
            </a:r>
            <a:endParaRPr lang="nb-NO" sz="2400" b="1" dirty="0"/>
          </a:p>
        </p:txBody>
      </p:sp>
      <p:sp>
        <p:nvSpPr>
          <p:cNvPr id="9" name="Bildeforklaring formet som Pil høyre 8"/>
          <p:cNvSpPr/>
          <p:nvPr/>
        </p:nvSpPr>
        <p:spPr>
          <a:xfrm rot="10800000">
            <a:off x="7352777" y="116114"/>
            <a:ext cx="4554207" cy="266042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TekstSylinder 9"/>
          <p:cNvSpPr txBox="1"/>
          <p:nvPr/>
        </p:nvSpPr>
        <p:spPr>
          <a:xfrm>
            <a:off x="9118948" y="422043"/>
            <a:ext cx="26930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Til slutt:</a:t>
            </a:r>
          </a:p>
          <a:p>
            <a:r>
              <a:rPr lang="nb-NO" sz="2400" dirty="0" smtClean="0"/>
              <a:t>To påstander jeg tror på og én påstand til å le av </a:t>
            </a:r>
          </a:p>
          <a:p>
            <a:r>
              <a:rPr lang="nb-NO" i="1" dirty="0" smtClean="0"/>
              <a:t>(men som også har noe sannhet i seg …)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307882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56416" y="1001961"/>
            <a:ext cx="5273059" cy="443869"/>
          </a:xfrm>
        </p:spPr>
        <p:txBody>
          <a:bodyPr/>
          <a:lstStyle/>
          <a:p>
            <a:pPr algn="l"/>
            <a:r>
              <a:rPr lang="nb-NO" b="1" dirty="0" smtClean="0"/>
              <a:t>Skal vi kommunisere litt i plenum?</a:t>
            </a:r>
            <a:endParaRPr lang="nb-NO" b="1" dirty="0"/>
          </a:p>
          <a:p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smtClean="0"/>
              <a:t>KOMMUNIKASJONSSTRATEGIEN</a:t>
            </a:r>
            <a:endParaRPr lang="nb-NO" dirty="0"/>
          </a:p>
        </p:txBody>
      </p:sp>
      <p:sp>
        <p:nvSpPr>
          <p:cNvPr id="6" name="Plassholder for bunntekst 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800" i="1" dirty="0" smtClean="0"/>
              <a:t>Presentasjon av Norsk </a:t>
            </a:r>
            <a:r>
              <a:rPr lang="nb-NO" sz="800" i="1" dirty="0" err="1" smtClean="0"/>
              <a:t>kulturskoleråds</a:t>
            </a:r>
            <a:r>
              <a:rPr lang="nb-NO" sz="800" i="1" dirty="0" smtClean="0"/>
              <a:t> kommunikasjonsstrategi  - august 2015</a:t>
            </a:r>
            <a:endParaRPr lang="nb-NO" sz="800" i="1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358443" y="1427172"/>
            <a:ext cx="5059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Også kalt å diskutere.</a:t>
            </a:r>
            <a:endParaRPr lang="nb-NO" sz="2400" b="1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1358443" y="2621007"/>
            <a:ext cx="10755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Hvordan skal VI (</a:t>
            </a:r>
            <a:r>
              <a:rPr lang="nb-NO" sz="2400" b="1" i="1" dirty="0" smtClean="0"/>
              <a:t>ikke bare kommunikasjonsavdelinga</a:t>
            </a:r>
            <a:r>
              <a:rPr lang="nb-NO" sz="2400" b="1" dirty="0" smtClean="0"/>
              <a:t>)</a:t>
            </a:r>
          </a:p>
          <a:p>
            <a:r>
              <a:rPr lang="nb-NO" sz="2400" b="1" dirty="0" smtClean="0"/>
              <a:t>kommunisere vårt glade budskap (les: rammeplanen) best mulig?</a:t>
            </a:r>
            <a:endParaRPr lang="nb-NO" sz="2400" b="1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1727730" y="5222640"/>
            <a:ext cx="9736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Hvem er det mest vrient å kommunisere rammeplanen til?  </a:t>
            </a:r>
            <a:endParaRPr lang="nb-NO" sz="2400" b="1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1731613" y="4760975"/>
            <a:ext cx="999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Hvordan får vi tydeliggjort rammeplanens fortreffelighet bedre? </a:t>
            </a:r>
            <a:endParaRPr lang="nb-NO" sz="2400" b="1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1731613" y="4299311"/>
            <a:ext cx="960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Hva trenger du for å bli bedre til å kommunisere rammeplanen?  </a:t>
            </a:r>
            <a:endParaRPr lang="nb-NO" sz="2400" b="1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1358443" y="2070024"/>
            <a:ext cx="184822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Hovedtema</a:t>
            </a:r>
            <a:endParaRPr lang="nb-NO" sz="2400" b="1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1358443" y="3706866"/>
            <a:ext cx="588839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b-NO" sz="2400" b="1" dirty="0"/>
              <a:t>N</a:t>
            </a:r>
            <a:r>
              <a:rPr lang="nb-NO" sz="2400" b="1" dirty="0" smtClean="0"/>
              <a:t>oen knagger å henge diskusjonen på</a:t>
            </a:r>
            <a:endParaRPr lang="nb-NO" sz="2400" b="1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1727730" y="5684304"/>
            <a:ext cx="10117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Innspill til støttedokument o.l. som gjør implementeringa enklere</a:t>
            </a:r>
            <a:r>
              <a:rPr lang="nb-NO" sz="2400" b="1" dirty="0"/>
              <a:t> </a:t>
            </a:r>
            <a:r>
              <a:rPr lang="nb-NO" sz="2400" b="1" dirty="0" smtClean="0"/>
              <a:t>…  </a:t>
            </a:r>
            <a:endParaRPr lang="nb-NO" sz="2400" b="1" dirty="0"/>
          </a:p>
        </p:txBody>
      </p:sp>
      <p:sp>
        <p:nvSpPr>
          <p:cNvPr id="20" name="Undertittel 2"/>
          <p:cNvSpPr txBox="1">
            <a:spLocks/>
          </p:cNvSpPr>
          <p:nvPr/>
        </p:nvSpPr>
        <p:spPr>
          <a:xfrm>
            <a:off x="1354559" y="988675"/>
            <a:ext cx="688131" cy="44386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b="1" dirty="0" smtClean="0"/>
              <a:t>Så.</a:t>
            </a:r>
          </a:p>
          <a:p>
            <a:endParaRPr lang="nb-NO" dirty="0"/>
          </a:p>
        </p:txBody>
      </p:sp>
      <p:pic>
        <p:nvPicPr>
          <p:cNvPr id="21" name="Bild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42" y="4378392"/>
            <a:ext cx="340182" cy="379523"/>
          </a:xfrm>
          <a:prstGeom prst="rect">
            <a:avLst/>
          </a:prstGeom>
        </p:spPr>
      </p:pic>
      <p:pic>
        <p:nvPicPr>
          <p:cNvPr id="23" name="Bild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28" y="5757870"/>
            <a:ext cx="340182" cy="379523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59" y="5297295"/>
            <a:ext cx="340182" cy="379523"/>
          </a:xfrm>
          <a:prstGeom prst="rect">
            <a:avLst/>
          </a:prstGeom>
        </p:spPr>
      </p:pic>
      <p:pic>
        <p:nvPicPr>
          <p:cNvPr id="25" name="Bild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59" y="4831482"/>
            <a:ext cx="340182" cy="37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1" grpId="0"/>
      <p:bldP spid="13" grpId="0"/>
      <p:bldP spid="14" grpId="0"/>
      <p:bldP spid="15" grpId="0"/>
      <p:bldP spid="17" grpId="0" animBg="1"/>
      <p:bldP spid="18" grpId="0" animBg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59877" y="966866"/>
            <a:ext cx="9308123" cy="1246448"/>
          </a:xfrm>
        </p:spPr>
        <p:txBody>
          <a:bodyPr/>
          <a:lstStyle/>
          <a:p>
            <a:pPr algn="l"/>
            <a:r>
              <a:rPr lang="nb-NO" dirty="0"/>
              <a:t/>
            </a:r>
            <a:br>
              <a:rPr lang="nb-NO" dirty="0"/>
            </a:br>
            <a:r>
              <a:rPr lang="nb-NO" dirty="0" smtClean="0"/>
              <a:t>Norsk </a:t>
            </a:r>
            <a:r>
              <a:rPr lang="nb-NO" dirty="0" err="1" smtClean="0"/>
              <a:t>kulturskoleråds</a:t>
            </a:r>
            <a:r>
              <a:rPr lang="nb-NO" dirty="0" smtClean="0"/>
              <a:t> kommunikasjonsstrategi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59877" y="3638497"/>
            <a:ext cx="7488848" cy="37941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dirty="0" smtClean="0"/>
              <a:t>Vedtatt av Norsk </a:t>
            </a:r>
            <a:r>
              <a:rPr lang="nb-NO" dirty="0" err="1" smtClean="0"/>
              <a:t>kulturskoleråds</a:t>
            </a:r>
            <a:r>
              <a:rPr lang="nb-NO" dirty="0" smtClean="0"/>
              <a:t> sentralstyre i 2014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dirty="0" smtClean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smtClean="0"/>
              <a:t>KOMMUNIKASJONSSTRATEGIEN</a:t>
            </a:r>
            <a:endParaRPr lang="nb-NO" dirty="0"/>
          </a:p>
        </p:txBody>
      </p:sp>
      <p:sp>
        <p:nvSpPr>
          <p:cNvPr id="6" name="Plassholder for bunntekst 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800" i="1" dirty="0" smtClean="0"/>
              <a:t>Presentasjon av Norsk </a:t>
            </a:r>
            <a:r>
              <a:rPr lang="nb-NO" sz="800" i="1" dirty="0" err="1" smtClean="0"/>
              <a:t>kulturskoleråds</a:t>
            </a:r>
            <a:r>
              <a:rPr lang="nb-NO" sz="800" i="1" dirty="0" smtClean="0"/>
              <a:t> kommunikasjonsstrategi  - august 2015</a:t>
            </a:r>
            <a:endParaRPr lang="nb-NO" sz="800" i="1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359877" y="2786645"/>
            <a:ext cx="999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Ført i penna av Egil Hofsli, Norsk </a:t>
            </a:r>
            <a:r>
              <a:rPr lang="nb-NO" sz="2400" dirty="0" err="1"/>
              <a:t>kulturskoleråds</a:t>
            </a:r>
            <a:r>
              <a:rPr lang="nb-NO" sz="2400" dirty="0"/>
              <a:t> kommunikasjonssjef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359877" y="4408096"/>
            <a:ext cx="6793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Fins i dokumentarkivet på kulturskoleradet.no                                    under menypunktet 03 Norsk kulturskoleråd</a:t>
            </a:r>
          </a:p>
        </p:txBody>
      </p:sp>
    </p:spTree>
    <p:extLst>
      <p:ext uri="{BB962C8B-B14F-4D97-AF65-F5344CB8AC3E}">
        <p14:creationId xmlns:p14="http://schemas.microsoft.com/office/powerpoint/2010/main" val="231985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1) Innledning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314674" y="3211527"/>
            <a:ext cx="10039126" cy="4578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</a:t>
            </a:r>
            <a:r>
              <a:rPr lang="nb-NO" dirty="0" smtClean="0"/>
              <a:t>trategien er et </a:t>
            </a:r>
            <a:r>
              <a:rPr lang="nb-NO" dirty="0"/>
              <a:t>styringsverktøy for å oppnå </a:t>
            </a:r>
            <a:r>
              <a:rPr lang="nb-NO" dirty="0" smtClean="0"/>
              <a:t>våre kommunikasjonsmål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711325" y="147704"/>
            <a:ext cx="6937375" cy="363311"/>
          </a:xfrm>
        </p:spPr>
        <p:txBody>
          <a:bodyPr/>
          <a:lstStyle/>
          <a:p>
            <a:r>
              <a:rPr lang="nb-NO" dirty="0" smtClean="0"/>
              <a:t>KOMMUNIKASJONSSTRATEGIEN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136571" y="657497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9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4057650" y="6505186"/>
            <a:ext cx="4114800" cy="218621"/>
          </a:xfrm>
        </p:spPr>
        <p:txBody>
          <a:bodyPr/>
          <a:lstStyle/>
          <a:p>
            <a:r>
              <a:rPr lang="nb-NO" sz="800" i="1" dirty="0" smtClean="0"/>
              <a:t>Presentasjon av Norsk </a:t>
            </a:r>
            <a:r>
              <a:rPr lang="nb-NO" sz="800" i="1" dirty="0" err="1" smtClean="0"/>
              <a:t>kulturskoleråds</a:t>
            </a:r>
            <a:r>
              <a:rPr lang="nb-NO" sz="800" i="1" dirty="0" smtClean="0"/>
              <a:t> kommunikasjonsstrategi  - august 2015</a:t>
            </a:r>
            <a:endParaRPr lang="nb-NO" sz="800" i="1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314674" y="2316393"/>
            <a:ext cx="9766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Vår </a:t>
            </a:r>
            <a:r>
              <a:rPr lang="nb-NO" sz="2400" dirty="0"/>
              <a:t>kommunikasjon bygger på vår visjon, våre mål og våre </a:t>
            </a:r>
            <a:r>
              <a:rPr lang="nb-NO" sz="2400" dirty="0" smtClean="0"/>
              <a:t>verdier</a:t>
            </a:r>
            <a:endParaRPr lang="nb-NO" sz="2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314674" y="4102807"/>
            <a:ext cx="10057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Strategien definerer mål, prinsipp og retningslinjer for vår kommunikasjon både eksternt og internt</a:t>
            </a:r>
          </a:p>
          <a:p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2403324" y="5378930"/>
            <a:ext cx="7184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i="1" dirty="0" smtClean="0">
                <a:solidFill>
                  <a:schemeClr val="accent2">
                    <a:lumMod val="75000"/>
                  </a:schemeClr>
                </a:solidFill>
              </a:rPr>
              <a:t>«Tomrommet </a:t>
            </a:r>
            <a:r>
              <a:rPr lang="nb-NO" sz="2000" i="1" dirty="0">
                <a:solidFill>
                  <a:schemeClr val="accent2">
                    <a:lumMod val="75000"/>
                  </a:schemeClr>
                </a:solidFill>
              </a:rPr>
              <a:t>som oppstår ved manglende eller </a:t>
            </a:r>
            <a:r>
              <a:rPr lang="nb-NO" sz="2000" i="1" dirty="0" smtClean="0">
                <a:solidFill>
                  <a:schemeClr val="accent2">
                    <a:lumMod val="75000"/>
                  </a:schemeClr>
                </a:solidFill>
              </a:rPr>
              <a:t>mislykket</a:t>
            </a:r>
          </a:p>
          <a:p>
            <a:r>
              <a:rPr lang="nb-NO" sz="2000" i="1" dirty="0" smtClean="0">
                <a:solidFill>
                  <a:schemeClr val="accent2">
                    <a:lumMod val="75000"/>
                  </a:schemeClr>
                </a:solidFill>
              </a:rPr>
              <a:t>kommunikasjon, fylles </a:t>
            </a:r>
            <a:r>
              <a:rPr lang="nb-NO" sz="2000" i="1" dirty="0">
                <a:solidFill>
                  <a:schemeClr val="accent2">
                    <a:lumMod val="75000"/>
                  </a:schemeClr>
                </a:solidFill>
              </a:rPr>
              <a:t>raskt med rykter, sladder, vrøvl og </a:t>
            </a:r>
            <a:r>
              <a:rPr lang="nb-NO" sz="2000" i="1" dirty="0" smtClean="0">
                <a:solidFill>
                  <a:schemeClr val="accent2">
                    <a:lumMod val="75000"/>
                  </a:schemeClr>
                </a:solidFill>
              </a:rPr>
              <a:t>gift»</a:t>
            </a:r>
            <a:endParaRPr lang="nb-NO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kstSylinder 11"/>
          <p:cNvSpPr txBox="1"/>
          <p:nvPr/>
        </p:nvSpPr>
        <p:spPr>
          <a:xfrm>
            <a:off x="9392654" y="571748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(Henry </a:t>
            </a:r>
            <a:r>
              <a:rPr lang="nb-NO" dirty="0"/>
              <a:t>Louis </a:t>
            </a:r>
            <a:r>
              <a:rPr lang="nb-NO" dirty="0" err="1" smtClean="0"/>
              <a:t>Mencken</a:t>
            </a:r>
            <a:r>
              <a:rPr lang="nb-NO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504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2) Begrepspresisering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314674" y="2408062"/>
            <a:ext cx="7334026" cy="515247"/>
          </a:xfrm>
        </p:spPr>
        <p:txBody>
          <a:bodyPr/>
          <a:lstStyle/>
          <a:p>
            <a:r>
              <a:rPr lang="nb-NO" b="1" dirty="0" smtClean="0"/>
              <a:t>Informasjon</a:t>
            </a:r>
            <a:r>
              <a:rPr lang="nb-NO" dirty="0" smtClean="0"/>
              <a:t> </a:t>
            </a:r>
            <a:r>
              <a:rPr lang="nb-NO" dirty="0"/>
              <a:t>og </a:t>
            </a:r>
            <a:r>
              <a:rPr lang="nb-NO" b="1" dirty="0"/>
              <a:t>kommunikasjon</a:t>
            </a:r>
            <a:r>
              <a:rPr lang="nb-NO" dirty="0"/>
              <a:t> har ulik </a:t>
            </a:r>
            <a:r>
              <a:rPr lang="nb-NO" dirty="0" smtClean="0"/>
              <a:t>mening: </a:t>
            </a:r>
            <a:endParaRPr lang="nb-NO" dirty="0"/>
          </a:p>
          <a:p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711325" y="147704"/>
            <a:ext cx="6937375" cy="363311"/>
          </a:xfrm>
        </p:spPr>
        <p:txBody>
          <a:bodyPr/>
          <a:lstStyle/>
          <a:p>
            <a:r>
              <a:rPr lang="nb-NO" dirty="0" smtClean="0"/>
              <a:t>KOMMUNIKASJONSSTRATEGIEN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136571" y="657497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8" name="Plassholder for bunntekst 1"/>
          <p:cNvSpPr txBox="1">
            <a:spLocks/>
          </p:cNvSpPr>
          <p:nvPr/>
        </p:nvSpPr>
        <p:spPr>
          <a:xfrm>
            <a:off x="4057650" y="6505186"/>
            <a:ext cx="4114800" cy="218621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800" i="1" smtClean="0"/>
              <a:t>Presentasjon av Norsk kulturskoleråds kommunikasjonsstrategi  - august 2015</a:t>
            </a:r>
            <a:endParaRPr lang="nb-NO" sz="800" i="1" dirty="0"/>
          </a:p>
        </p:txBody>
      </p:sp>
      <p:sp>
        <p:nvSpPr>
          <p:cNvPr id="2" name="TekstSylinder 1"/>
          <p:cNvSpPr txBox="1"/>
          <p:nvPr/>
        </p:nvSpPr>
        <p:spPr>
          <a:xfrm>
            <a:off x="1369673" y="3693493"/>
            <a:ext cx="4973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 smtClean="0"/>
              <a:t>Informasjon</a:t>
            </a:r>
            <a:r>
              <a:rPr lang="nb-NO" sz="2400" dirty="0" smtClean="0"/>
              <a:t> </a:t>
            </a:r>
            <a:r>
              <a:rPr lang="nb-NO" sz="2400" dirty="0"/>
              <a:t>er selve budskapet 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388918" y="4435597"/>
            <a:ext cx="6923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Kommunikasjon</a:t>
            </a:r>
            <a:r>
              <a:rPr lang="nb-NO" sz="2400" dirty="0"/>
              <a:t> er prosessen, og </a:t>
            </a:r>
            <a:r>
              <a:rPr lang="nb-NO" sz="2400" dirty="0" smtClean="0"/>
              <a:t>alltid </a:t>
            </a:r>
            <a:r>
              <a:rPr lang="nb-NO" sz="2400" dirty="0"/>
              <a:t>toveis 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7" y="2669583"/>
            <a:ext cx="1810987" cy="1485575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27" y="4435597"/>
            <a:ext cx="2069589" cy="206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9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1314674" y="990840"/>
            <a:ext cx="10057563" cy="733030"/>
          </a:xfrm>
        </p:spPr>
        <p:txBody>
          <a:bodyPr/>
          <a:lstStyle/>
          <a:p>
            <a:r>
              <a:rPr lang="nb-NO" dirty="0" smtClean="0"/>
              <a:t>3</a:t>
            </a:r>
            <a:r>
              <a:rPr lang="nb-NO" dirty="0"/>
              <a:t>)</a:t>
            </a:r>
            <a:r>
              <a:rPr lang="nb-NO" dirty="0" smtClean="0"/>
              <a:t> </a:t>
            </a:r>
            <a:r>
              <a:rPr lang="nb-NO" dirty="0"/>
              <a:t>Grunnleggende </a:t>
            </a:r>
            <a:r>
              <a:rPr lang="nb-NO" dirty="0" smtClean="0"/>
              <a:t>forutsetninger 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711325" y="147704"/>
            <a:ext cx="6937375" cy="363311"/>
          </a:xfrm>
        </p:spPr>
        <p:txBody>
          <a:bodyPr/>
          <a:lstStyle/>
          <a:p>
            <a:r>
              <a:rPr lang="nb-NO" dirty="0" smtClean="0"/>
              <a:t>KOMMUNIKASJONSSTRATEGIEN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136571" y="657497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8" name="Plassholder for bunntekst 1"/>
          <p:cNvSpPr txBox="1">
            <a:spLocks/>
          </p:cNvSpPr>
          <p:nvPr/>
        </p:nvSpPr>
        <p:spPr>
          <a:xfrm>
            <a:off x="4057650" y="6505186"/>
            <a:ext cx="4114800" cy="218621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800" i="1" dirty="0" smtClean="0"/>
              <a:t>Presentasjon av Norsk </a:t>
            </a:r>
            <a:r>
              <a:rPr lang="nb-NO" sz="800" i="1" dirty="0" err="1" smtClean="0"/>
              <a:t>kulturskoleråds</a:t>
            </a:r>
            <a:r>
              <a:rPr lang="nb-NO" sz="800" i="1" dirty="0" smtClean="0"/>
              <a:t> kommunikasjonsstrategi  - august 2015</a:t>
            </a:r>
            <a:endParaRPr lang="nb-NO" sz="800" i="1" dirty="0"/>
          </a:p>
        </p:txBody>
      </p:sp>
      <p:sp>
        <p:nvSpPr>
          <p:cNvPr id="2" name="TekstSylinder 1"/>
          <p:cNvSpPr txBox="1"/>
          <p:nvPr/>
        </p:nvSpPr>
        <p:spPr>
          <a:xfrm>
            <a:off x="1314674" y="1855084"/>
            <a:ext cx="10171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Skape og ha god </a:t>
            </a:r>
            <a:r>
              <a:rPr lang="nb-NO" sz="2400" dirty="0"/>
              <a:t>dialog, både internt og overfor eksterne interessenter 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1314674" y="2349572"/>
            <a:ext cx="8398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Ha ansatte og politisk valgte som </a:t>
            </a:r>
            <a:r>
              <a:rPr lang="nb-NO" sz="2400" dirty="0" smtClean="0"/>
              <a:t>holder </a:t>
            </a:r>
            <a:r>
              <a:rPr lang="nb-NO" sz="2400" dirty="0"/>
              <a:t>seg informert,                             og deler relevant informasjon med andre i organisasjonen 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1314674" y="3239842"/>
            <a:ext cx="729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Aktivt informere om vårt arbeid som organisasjon 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1314674" y="3756709"/>
            <a:ext cx="710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Gjøre informasjon om vårt arbeid lett tilgjengelig </a:t>
            </a:r>
            <a:endParaRPr lang="nb-NO" sz="2400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1314674" y="4289484"/>
            <a:ext cx="689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Sørge for målrettet og relevant kommunikasjon 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1325016" y="4822642"/>
            <a:ext cx="958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Sørge for korrekt, samordnet og tilstrekkelig hurtig kommunikasjon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1325016" y="5397242"/>
            <a:ext cx="7945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Lage og ha informasjonsmateriell med entydig design </a:t>
            </a:r>
          </a:p>
        </p:txBody>
      </p:sp>
      <p:sp>
        <p:nvSpPr>
          <p:cNvPr id="19" name="TekstSylinder 18"/>
          <p:cNvSpPr txBox="1"/>
          <p:nvPr/>
        </p:nvSpPr>
        <p:spPr>
          <a:xfrm>
            <a:off x="5806177" y="5924594"/>
            <a:ext cx="626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Ha </a:t>
            </a:r>
            <a:r>
              <a:rPr lang="nb-NO" sz="2400" dirty="0"/>
              <a:t>ledere som tar </a:t>
            </a:r>
            <a:r>
              <a:rPr lang="nb-NO" sz="2400" dirty="0" smtClean="0"/>
              <a:t>kommunikasjonsansvar</a:t>
            </a:r>
            <a:endParaRPr lang="nb-NO" sz="2400" dirty="0"/>
          </a:p>
        </p:txBody>
      </p:sp>
      <p:sp>
        <p:nvSpPr>
          <p:cNvPr id="21" name="TekstSylinder 20"/>
          <p:cNvSpPr txBox="1"/>
          <p:nvPr/>
        </p:nvSpPr>
        <p:spPr>
          <a:xfrm>
            <a:off x="1314674" y="5927747"/>
            <a:ext cx="4603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Sist, og aldeles ikke minst viktig:</a:t>
            </a:r>
            <a:endParaRPr lang="nb-NO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9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4" grpId="0"/>
      <p:bldP spid="15" grpId="0"/>
      <p:bldP spid="17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1314675" y="990839"/>
            <a:ext cx="5806562" cy="1325563"/>
          </a:xfrm>
        </p:spPr>
        <p:txBody>
          <a:bodyPr/>
          <a:lstStyle/>
          <a:p>
            <a:r>
              <a:rPr lang="nb-NO" dirty="0" smtClean="0"/>
              <a:t>4) Forankring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314675" y="1871577"/>
            <a:ext cx="5836770" cy="462976"/>
          </a:xfrm>
        </p:spPr>
        <p:txBody>
          <a:bodyPr/>
          <a:lstStyle/>
          <a:p>
            <a:r>
              <a:rPr lang="nb-NO" dirty="0" smtClean="0"/>
              <a:t>Kommunikasjonsstrategien </a:t>
            </a:r>
            <a:r>
              <a:rPr lang="nb-NO" dirty="0"/>
              <a:t>er forankret </a:t>
            </a:r>
            <a:r>
              <a:rPr lang="nb-NO" dirty="0" smtClean="0"/>
              <a:t>i:</a:t>
            </a:r>
          </a:p>
          <a:p>
            <a:endParaRPr lang="nb-NO" dirty="0" smtClean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711325" y="147704"/>
            <a:ext cx="6937375" cy="363311"/>
          </a:xfrm>
        </p:spPr>
        <p:txBody>
          <a:bodyPr/>
          <a:lstStyle/>
          <a:p>
            <a:r>
              <a:rPr lang="nb-NO" dirty="0" smtClean="0"/>
              <a:t>KOMMUNIKASJONSSTRATEGIEN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136571" y="657497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8" name="Plassholder for bunntekst 1"/>
          <p:cNvSpPr txBox="1">
            <a:spLocks/>
          </p:cNvSpPr>
          <p:nvPr/>
        </p:nvSpPr>
        <p:spPr>
          <a:xfrm>
            <a:off x="4057650" y="6505186"/>
            <a:ext cx="4114800" cy="218621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800" i="1" smtClean="0"/>
              <a:t>Presentasjon av Norsk kulturskoleråds kommunikasjonsstrategi  - august 2015</a:t>
            </a:r>
            <a:endParaRPr lang="nb-NO" sz="800" i="1" dirty="0"/>
          </a:p>
        </p:txBody>
      </p:sp>
      <p:sp>
        <p:nvSpPr>
          <p:cNvPr id="2" name="TekstSylinder 1"/>
          <p:cNvSpPr txBox="1"/>
          <p:nvPr/>
        </p:nvSpPr>
        <p:spPr>
          <a:xfrm>
            <a:off x="1314675" y="2870343"/>
            <a:ext cx="5985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b="1" dirty="0"/>
              <a:t>Norsk </a:t>
            </a:r>
            <a:r>
              <a:rPr lang="nb-NO" sz="2400" b="1" dirty="0" err="1"/>
              <a:t>kulturskoleråds</a:t>
            </a:r>
            <a:r>
              <a:rPr lang="nb-NO" sz="2400" b="1" dirty="0"/>
              <a:t> Strategi </a:t>
            </a:r>
            <a:r>
              <a:rPr lang="nb-NO" sz="2400" b="1" dirty="0" smtClean="0"/>
              <a:t>2020</a:t>
            </a:r>
            <a:endParaRPr lang="nb-NO" sz="2400" b="1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314675" y="3909888"/>
            <a:ext cx="8063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b="1" dirty="0"/>
              <a:t>Norsk </a:t>
            </a:r>
            <a:r>
              <a:rPr lang="nb-NO" sz="2400" b="1" dirty="0" err="1"/>
              <a:t>kulturskoleråds</a:t>
            </a:r>
            <a:r>
              <a:rPr lang="nb-NO" sz="2400" b="1" dirty="0"/>
              <a:t> </a:t>
            </a:r>
            <a:r>
              <a:rPr lang="nb-NO" sz="2400" b="1" dirty="0" smtClean="0"/>
              <a:t>Virksomhetsplan 2013-2014</a:t>
            </a:r>
            <a:endParaRPr lang="nb-NO" sz="2400" b="1" i="1" dirty="0">
              <a:solidFill>
                <a:srgbClr val="FF0000"/>
              </a:solidFill>
            </a:endParaRPr>
          </a:p>
        </p:txBody>
      </p:sp>
      <p:sp>
        <p:nvSpPr>
          <p:cNvPr id="9" name="TekstSylinder 8"/>
          <p:cNvSpPr txBox="1"/>
          <p:nvPr/>
        </p:nvSpPr>
        <p:spPr>
          <a:xfrm>
            <a:off x="1314674" y="5794385"/>
            <a:ext cx="561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i="1" dirty="0" smtClean="0">
                <a:solidFill>
                  <a:srgbClr val="FF0000"/>
                </a:solidFill>
              </a:rPr>
              <a:t>På tide med litt </a:t>
            </a:r>
            <a:r>
              <a:rPr lang="nb-NO" b="1" i="1" dirty="0" smtClean="0">
                <a:solidFill>
                  <a:srgbClr val="FF0000"/>
                </a:solidFill>
              </a:rPr>
              <a:t>rullering av strategien </a:t>
            </a:r>
            <a:r>
              <a:rPr lang="nb-NO" b="1" i="1" dirty="0" smtClean="0">
                <a:solidFill>
                  <a:srgbClr val="FF0000"/>
                </a:solidFill>
              </a:rPr>
              <a:t>her ja …</a:t>
            </a:r>
            <a:endParaRPr lang="nb-NO" b="1" i="1" dirty="0">
              <a:solidFill>
                <a:srgbClr val="FF0000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366">
            <a:off x="7786978" y="982133"/>
            <a:ext cx="1723443" cy="231104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3274">
            <a:off x="9300842" y="3616950"/>
            <a:ext cx="1750641" cy="235053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084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1314674" y="990839"/>
            <a:ext cx="10668780" cy="643089"/>
          </a:xfrm>
        </p:spPr>
        <p:txBody>
          <a:bodyPr/>
          <a:lstStyle/>
          <a:p>
            <a:r>
              <a:rPr lang="nb-NO" dirty="0" smtClean="0"/>
              <a:t>5) Kommunikasjonsmål - overordnet mål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314673" y="2158204"/>
            <a:ext cx="10742415" cy="754379"/>
          </a:xfrm>
        </p:spPr>
        <p:txBody>
          <a:bodyPr/>
          <a:lstStyle/>
          <a:p>
            <a:r>
              <a:rPr lang="nb-NO" dirty="0" smtClean="0"/>
              <a:t>Ved bevisst, aktiv </a:t>
            </a:r>
            <a:r>
              <a:rPr lang="nb-NO" dirty="0"/>
              <a:t>kommunikasjon skal Norsk </a:t>
            </a:r>
            <a:r>
              <a:rPr lang="nb-NO" dirty="0" err="1"/>
              <a:t>kulturskoleråds</a:t>
            </a:r>
            <a:r>
              <a:rPr lang="nb-NO" dirty="0"/>
              <a:t> ansatte og politisk valgte bidra til at organisasjonen når sine mål, som i Strategi 2020 </a:t>
            </a:r>
            <a:r>
              <a:rPr lang="nb-NO" dirty="0" smtClean="0"/>
              <a:t>er: 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711325" y="147704"/>
            <a:ext cx="6937375" cy="363311"/>
          </a:xfrm>
        </p:spPr>
        <p:txBody>
          <a:bodyPr/>
          <a:lstStyle/>
          <a:p>
            <a:r>
              <a:rPr lang="nb-NO" dirty="0" smtClean="0"/>
              <a:t>KOMMUNIKASJONSSTRATEGIEN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136571" y="657497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8" name="Plassholder for bunntekst 1"/>
          <p:cNvSpPr txBox="1">
            <a:spLocks/>
          </p:cNvSpPr>
          <p:nvPr/>
        </p:nvSpPr>
        <p:spPr>
          <a:xfrm>
            <a:off x="4057650" y="6505186"/>
            <a:ext cx="4114800" cy="218621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800" i="1" smtClean="0"/>
              <a:t>Presentasjon av Norsk kulturskoleråds kommunikasjonsstrategi  - august 2015</a:t>
            </a:r>
            <a:endParaRPr lang="nb-NO" sz="800" i="1" dirty="0"/>
          </a:p>
        </p:txBody>
      </p:sp>
      <p:sp>
        <p:nvSpPr>
          <p:cNvPr id="2" name="TekstSylinder 1"/>
          <p:cNvSpPr txBox="1"/>
          <p:nvPr/>
        </p:nvSpPr>
        <p:spPr>
          <a:xfrm>
            <a:off x="1314673" y="3435520"/>
            <a:ext cx="46384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Å være </a:t>
            </a:r>
            <a:r>
              <a:rPr lang="nb-NO" sz="2400" dirty="0"/>
              <a:t>en drivkraft for å fremme kvalitet i opplæringen innen kunst og kultur for barn, unge og voksne 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7516229" y="3434181"/>
            <a:ext cx="4467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 smtClean="0"/>
              <a:t>Å bidra </a:t>
            </a:r>
            <a:r>
              <a:rPr lang="nb-NO" sz="2400" dirty="0"/>
              <a:t>til at alle som ønsker det skal få et mangfoldig kulturskoletilbud av god kvalitet til en rimelig pris </a:t>
            </a:r>
          </a:p>
        </p:txBody>
      </p:sp>
    </p:spTree>
    <p:extLst>
      <p:ext uri="{BB962C8B-B14F-4D97-AF65-F5344CB8AC3E}">
        <p14:creationId xmlns:p14="http://schemas.microsoft.com/office/powerpoint/2010/main" val="95817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650" y="6483289"/>
            <a:ext cx="2077804" cy="262417"/>
          </a:xfrm>
          <a:prstGeom prst="rect">
            <a:avLst/>
          </a:prstGeom>
        </p:spPr>
      </p:pic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1314674" y="990839"/>
            <a:ext cx="10057563" cy="643089"/>
          </a:xfrm>
        </p:spPr>
        <p:txBody>
          <a:bodyPr/>
          <a:lstStyle/>
          <a:p>
            <a:r>
              <a:rPr lang="nb-NO" dirty="0" smtClean="0"/>
              <a:t>5) Kommunikasjonsmål - hovedmål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1314673" y="2144795"/>
            <a:ext cx="5502360" cy="448343"/>
          </a:xfrm>
        </p:spPr>
        <p:txBody>
          <a:bodyPr/>
          <a:lstStyle/>
          <a:p>
            <a:r>
              <a:rPr lang="nb-NO" b="1" u="sng" dirty="0"/>
              <a:t>Hovedmål for intern </a:t>
            </a:r>
            <a:r>
              <a:rPr lang="nb-NO" b="1" u="sng" dirty="0" smtClean="0"/>
              <a:t>kommunikasjon</a:t>
            </a:r>
            <a:r>
              <a:rPr lang="nb-NO" b="1" dirty="0" smtClean="0"/>
              <a:t> </a:t>
            </a:r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1711325" y="147704"/>
            <a:ext cx="6937375" cy="363311"/>
          </a:xfrm>
        </p:spPr>
        <p:txBody>
          <a:bodyPr/>
          <a:lstStyle/>
          <a:p>
            <a:r>
              <a:rPr lang="nb-NO" dirty="0" smtClean="0"/>
              <a:t>KOMMUNIKASJONSSTRATEGIEN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4136571" y="657497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8" name="Plassholder for bunntekst 1"/>
          <p:cNvSpPr txBox="1">
            <a:spLocks/>
          </p:cNvSpPr>
          <p:nvPr/>
        </p:nvSpPr>
        <p:spPr>
          <a:xfrm>
            <a:off x="4057650" y="6505186"/>
            <a:ext cx="4114800" cy="218621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800" i="1" dirty="0" smtClean="0"/>
              <a:t>Presentasjon av Norsk </a:t>
            </a:r>
            <a:r>
              <a:rPr lang="nb-NO" sz="800" i="1" dirty="0" err="1" smtClean="0"/>
              <a:t>kulturskoleråds</a:t>
            </a:r>
            <a:r>
              <a:rPr lang="nb-NO" sz="800" i="1" dirty="0" smtClean="0"/>
              <a:t> kommunikasjonsstrategi  - august 2015</a:t>
            </a:r>
            <a:endParaRPr lang="nb-NO" sz="800" i="1" dirty="0"/>
          </a:p>
        </p:txBody>
      </p:sp>
      <p:sp>
        <p:nvSpPr>
          <p:cNvPr id="2" name="TekstSylinder 1"/>
          <p:cNvSpPr txBox="1"/>
          <p:nvPr/>
        </p:nvSpPr>
        <p:spPr>
          <a:xfrm>
            <a:off x="1314673" y="3996188"/>
            <a:ext cx="579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u="sng" dirty="0"/>
              <a:t>Hovedmål for ekstern </a:t>
            </a:r>
            <a:r>
              <a:rPr lang="nb-NO" sz="2400" b="1" u="sng" dirty="0" smtClean="0"/>
              <a:t>kommunikasjon</a:t>
            </a:r>
            <a:endParaRPr lang="nb-NO" sz="2400" b="1" dirty="0" smtClean="0"/>
          </a:p>
        </p:txBody>
      </p:sp>
      <p:sp>
        <p:nvSpPr>
          <p:cNvPr id="4" name="TekstSylinder 3"/>
          <p:cNvSpPr txBox="1"/>
          <p:nvPr/>
        </p:nvSpPr>
        <p:spPr>
          <a:xfrm>
            <a:off x="1314674" y="2687635"/>
            <a:ext cx="10877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a) Styrke </a:t>
            </a:r>
            <a:r>
              <a:rPr lang="nb-NO" sz="2400" dirty="0"/>
              <a:t>det faglige og sosiale fellesskapet på tvers av roller og </a:t>
            </a:r>
            <a:r>
              <a:rPr lang="nb-NO" sz="2400" dirty="0" smtClean="0"/>
              <a:t>oppgaver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314673" y="4526123"/>
            <a:ext cx="8042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a) Bidra </a:t>
            </a:r>
            <a:r>
              <a:rPr lang="nb-NO" sz="2400" dirty="0"/>
              <a:t>til at vi når de mål våre eiere ønsker at vi skal </a:t>
            </a:r>
            <a:r>
              <a:rPr lang="nb-NO" sz="2400" dirty="0" smtClean="0"/>
              <a:t>nå,</a:t>
            </a:r>
          </a:p>
          <a:p>
            <a:r>
              <a:rPr lang="nb-NO" sz="2400" dirty="0" smtClean="0"/>
              <a:t>     jf</a:t>
            </a:r>
            <a:r>
              <a:rPr lang="nb-NO" sz="2400" dirty="0"/>
              <a:t>. målsettingene på strategiområdene i Strategi </a:t>
            </a:r>
            <a:r>
              <a:rPr lang="nb-NO" sz="2400" dirty="0" smtClean="0"/>
              <a:t>2020 </a:t>
            </a:r>
            <a:endParaRPr lang="nb-NO" sz="2400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1314674" y="5425390"/>
            <a:ext cx="10534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b) Styrke </a:t>
            </a:r>
            <a:r>
              <a:rPr lang="nb-NO" sz="2400" dirty="0"/>
              <a:t>vårt omdømme og gjøre oss til en enda tydeligere </a:t>
            </a:r>
            <a:r>
              <a:rPr lang="nb-NO" sz="2400" dirty="0" smtClean="0"/>
              <a:t>samfunnsaktør </a:t>
            </a:r>
            <a:endParaRPr lang="nb-NO" sz="24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1314673" y="3242774"/>
            <a:ext cx="10534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b) Bidra til at vi framstår enhetlig og tydelig, samhandlende og </a:t>
            </a:r>
            <a:r>
              <a:rPr lang="nb-NO" sz="2400" dirty="0" smtClean="0"/>
              <a:t>inkluderende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579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  <p:bldP spid="4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7246" y="990470"/>
            <a:ext cx="9308123" cy="646476"/>
          </a:xfrm>
        </p:spPr>
        <p:txBody>
          <a:bodyPr/>
          <a:lstStyle/>
          <a:p>
            <a:pPr algn="l"/>
            <a:r>
              <a:rPr lang="nb-NO" dirty="0" smtClean="0"/>
              <a:t>5) Kommunikasjonsmål - delmål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7246" y="2106742"/>
            <a:ext cx="5984100" cy="415100"/>
          </a:xfrm>
        </p:spPr>
        <p:txBody>
          <a:bodyPr/>
          <a:lstStyle/>
          <a:p>
            <a:pPr algn="l"/>
            <a:r>
              <a:rPr lang="nb-NO" dirty="0" smtClean="0"/>
              <a:t>a) Vi skal kommunisere aktivt og målrettet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 smtClean="0"/>
              <a:t>KOMMUNIKASJONSSTATEGIEN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317246" y="5091315"/>
            <a:ext cx="3989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Strategien har utdypninger</a:t>
            </a:r>
          </a:p>
          <a:p>
            <a:r>
              <a:rPr lang="nb-NO" sz="2400" dirty="0" smtClean="0"/>
              <a:t>av hvordan vi får til dette</a:t>
            </a:r>
            <a:endParaRPr lang="nb-NO" sz="24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1317246" y="2747928"/>
            <a:ext cx="810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b) Kommunikasjonen </a:t>
            </a:r>
            <a:r>
              <a:rPr lang="nb-NO" sz="2400" dirty="0"/>
              <a:t>vår skal bidra til et godt </a:t>
            </a:r>
            <a:r>
              <a:rPr lang="nb-NO" sz="2400" dirty="0" smtClean="0"/>
              <a:t>omdømme</a:t>
            </a:r>
            <a:endParaRPr lang="nb-NO" sz="24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317246" y="3435680"/>
            <a:ext cx="7897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c) Kommunikasjonen </a:t>
            </a:r>
            <a:r>
              <a:rPr lang="nb-NO" sz="2400" dirty="0"/>
              <a:t>vår skal synliggjøre vår </a:t>
            </a:r>
            <a:r>
              <a:rPr lang="nb-NO" sz="2400" dirty="0" smtClean="0"/>
              <a:t>nytteverdi</a:t>
            </a:r>
            <a:endParaRPr lang="nb-NO" sz="2400" dirty="0"/>
          </a:p>
        </p:txBody>
      </p:sp>
      <p:sp>
        <p:nvSpPr>
          <p:cNvPr id="9" name="TekstSylinder 8"/>
          <p:cNvSpPr txBox="1"/>
          <p:nvPr/>
        </p:nvSpPr>
        <p:spPr>
          <a:xfrm>
            <a:off x="1317246" y="4123432"/>
            <a:ext cx="8679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d) Vi </a:t>
            </a:r>
            <a:r>
              <a:rPr lang="nb-NO" sz="2400" dirty="0"/>
              <a:t>skal ha et velfungerende kommunikasjonsklima </a:t>
            </a:r>
            <a:r>
              <a:rPr lang="nb-NO" sz="2400" dirty="0" smtClean="0"/>
              <a:t>internt</a:t>
            </a:r>
            <a:endParaRPr lang="nb-NO" sz="2400" dirty="0"/>
          </a:p>
        </p:txBody>
      </p:sp>
      <p:sp>
        <p:nvSpPr>
          <p:cNvPr id="10" name="Plassholder for bunntekst 1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800" i="1" dirty="0" smtClean="0"/>
              <a:t>Presentasjon av Norsk </a:t>
            </a:r>
            <a:r>
              <a:rPr lang="nb-NO" sz="800" i="1" dirty="0" err="1" smtClean="0"/>
              <a:t>kulturskoleråds</a:t>
            </a:r>
            <a:r>
              <a:rPr lang="nb-NO" sz="800" i="1" dirty="0" smtClean="0"/>
              <a:t> kommunikasjonsstrategi  - august 2015</a:t>
            </a:r>
            <a:endParaRPr lang="nb-NO" sz="800" i="1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5971307" y="5167097"/>
            <a:ext cx="5734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i="1" dirty="0" smtClean="0">
                <a:solidFill>
                  <a:schemeClr val="accent2">
                    <a:lumMod val="75000"/>
                  </a:schemeClr>
                </a:solidFill>
              </a:rPr>
              <a:t>«Kommunikasjon er løsningen på alle problemer, og grunnlaget for personlig utvikling»</a:t>
            </a:r>
            <a:endParaRPr lang="nb-NO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10238509" y="5505651"/>
            <a:ext cx="195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(Peter Shepherd)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145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9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sk kulturskoleråd - MAL - PP m bunntekst" id="{BEAAFD06-2723-49F9-8298-D11F068BF7A0}" vid="{B851B232-E78D-4B93-A559-F7A38ED5FA1A}"/>
    </a:ext>
  </a:extLst>
</a:theme>
</file>

<file path=ppt/theme/theme2.xml><?xml version="1.0" encoding="utf-8"?>
<a:theme xmlns:a="http://schemas.openxmlformats.org/drawingml/2006/main" name="7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sk kulturskoleråd - MAL - PP m bunntekst" id="{BEAAFD06-2723-49F9-8298-D11F068BF7A0}" vid="{8F79EA11-5044-4F24-8271-77FF8BE1FAA5}"/>
    </a:ext>
  </a:extLst>
</a:theme>
</file>

<file path=ppt/theme/theme3.xml><?xml version="1.0" encoding="utf-8"?>
<a:theme xmlns:a="http://schemas.openxmlformats.org/drawingml/2006/main" name="8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sk kulturskoleråd - MAL - PP m bunntekst" id="{BEAAFD06-2723-49F9-8298-D11F068BF7A0}" vid="{2F95E93C-E563-4B1B-88E2-36F0D3DD27C9}"/>
    </a:ext>
  </a:extLst>
</a:theme>
</file>

<file path=ppt/theme/theme4.xml><?xml version="1.0" encoding="utf-8"?>
<a:theme xmlns:a="http://schemas.openxmlformats.org/drawingml/2006/main" name="9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sk kulturskoleråd - MAL - PP m bunntekst" id="{BEAAFD06-2723-49F9-8298-D11F068BF7A0}" vid="{3AEC72BD-9299-400B-AB52-793C9D4BE243}"/>
    </a:ext>
  </a:extLst>
</a:theme>
</file>

<file path=ppt/theme/theme5.xml><?xml version="1.0" encoding="utf-8"?>
<a:theme xmlns:a="http://schemas.openxmlformats.org/drawingml/2006/main" name="10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sk kulturskoleråd - MAL - PP m bunntekst" id="{BEAAFD06-2723-49F9-8298-D11F068BF7A0}" vid="{80ED81FE-6356-41A4-8CF2-6F0D9B7A1433}"/>
    </a:ext>
  </a:extLst>
</a:theme>
</file>

<file path=ppt/theme/theme6.xml><?xml version="1.0" encoding="utf-8"?>
<a:theme xmlns:a="http://schemas.openxmlformats.org/drawingml/2006/main" name="1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sk kulturskoleråd - MAL - PP m bunntekst" id="{BEAAFD06-2723-49F9-8298-D11F068BF7A0}" vid="{B861267B-E5EE-4F91-9A16-FABDB2FDB534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Kom.strat.</Template>
  <TotalTime>469</TotalTime>
  <Words>1188</Words>
  <Application>Microsoft Office PowerPoint</Application>
  <PresentationFormat>Widescreen</PresentationFormat>
  <Paragraphs>159</Paragraphs>
  <Slides>16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16</vt:i4>
      </vt:variant>
    </vt:vector>
  </HeadingPairs>
  <TitlesOfParts>
    <vt:vector size="24" baseType="lpstr">
      <vt:lpstr>Arial</vt:lpstr>
      <vt:lpstr>Calibri</vt:lpstr>
      <vt:lpstr>1_Office-tema</vt:lpstr>
      <vt:lpstr>7_Office-tema</vt:lpstr>
      <vt:lpstr>8_Office-tema</vt:lpstr>
      <vt:lpstr>9_Office-tema</vt:lpstr>
      <vt:lpstr>10_Office-tema</vt:lpstr>
      <vt:lpstr>11_Office-tema</vt:lpstr>
      <vt:lpstr>Alt er kommunikasjon</vt:lpstr>
      <vt:lpstr> Norsk kulturskoleråds kommunikasjonsstrategi</vt:lpstr>
      <vt:lpstr>1) Innledning</vt:lpstr>
      <vt:lpstr>2) Begrepspresisering</vt:lpstr>
      <vt:lpstr>3) Grunnleggende forutsetninger </vt:lpstr>
      <vt:lpstr>4) Forankring</vt:lpstr>
      <vt:lpstr>5) Kommunikasjonsmål - overordnet mål</vt:lpstr>
      <vt:lpstr>5) Kommunikasjonsmål - hovedmål</vt:lpstr>
      <vt:lpstr>5) Kommunikasjonsmål - delmål</vt:lpstr>
      <vt:lpstr>6) Interessenter/målgrupper</vt:lpstr>
      <vt:lpstr>7) Våre kommunikasjonskanaler</vt:lpstr>
      <vt:lpstr>7) Våre kommunikasjonskanaler</vt:lpstr>
      <vt:lpstr>7) Våre kommunikasjonskanaler</vt:lpstr>
      <vt:lpstr>8) Vår mediestrategi</vt:lpstr>
      <vt:lpstr>«Ingen utvikling uten kommunikasjon»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Egil Hofsli</dc:creator>
  <cp:lastModifiedBy>Egil Hofsli</cp:lastModifiedBy>
  <cp:revision>122</cp:revision>
  <dcterms:created xsi:type="dcterms:W3CDTF">2015-06-30T08:11:20Z</dcterms:created>
  <dcterms:modified xsi:type="dcterms:W3CDTF">2015-08-18T04:36:37Z</dcterms:modified>
</cp:coreProperties>
</file>